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2" r:id="rId2"/>
    <p:sldId id="301" r:id="rId3"/>
    <p:sldId id="269" r:id="rId4"/>
    <p:sldId id="270" r:id="rId5"/>
    <p:sldId id="271" r:id="rId6"/>
    <p:sldId id="275" r:id="rId7"/>
    <p:sldId id="276" r:id="rId8"/>
    <p:sldId id="278" r:id="rId9"/>
    <p:sldId id="280" r:id="rId10"/>
    <p:sldId id="277" r:id="rId11"/>
    <p:sldId id="282" r:id="rId12"/>
    <p:sldId id="283" r:id="rId13"/>
    <p:sldId id="285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300" r:id="rId24"/>
    <p:sldId id="297" r:id="rId25"/>
    <p:sldId id="298" r:id="rId26"/>
    <p:sldId id="305" r:id="rId27"/>
    <p:sldId id="304" r:id="rId28"/>
    <p:sldId id="303" r:id="rId29"/>
    <p:sldId id="306" r:id="rId30"/>
    <p:sldId id="307" r:id="rId31"/>
    <p:sldId id="308" r:id="rId32"/>
    <p:sldId id="309" r:id="rId33"/>
    <p:sldId id="312" r:id="rId34"/>
    <p:sldId id="310" r:id="rId35"/>
    <p:sldId id="311" r:id="rId36"/>
    <p:sldId id="313" r:id="rId37"/>
    <p:sldId id="314" r:id="rId38"/>
    <p:sldId id="315" r:id="rId39"/>
    <p:sldId id="316" r:id="rId40"/>
    <p:sldId id="268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3162" autoAdjust="0"/>
    <p:restoredTop sz="94660"/>
  </p:normalViewPr>
  <p:slideViewPr>
    <p:cSldViewPr snapToGrid="0">
      <p:cViewPr varScale="1">
        <p:scale>
          <a:sx n="89" d="100"/>
          <a:sy n="89" d="100"/>
        </p:scale>
        <p:origin x="-138" y="-4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pPr/>
              <a:t>4/28/2017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pPr/>
              <a:t>4/28/2017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pPr/>
              <a:t>4/28/2017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pPr/>
              <a:t>4/28/2017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pPr/>
              <a:t>4/28/2017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pPr/>
              <a:t>4/28/2017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pPr/>
              <a:t>4/28/2017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pPr/>
              <a:t>4/28/2017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pPr/>
              <a:t>4/28/2017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pPr/>
              <a:t>4/28/2017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pPr/>
              <a:t>4/28/2017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pPr/>
              <a:t>4/28/2017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asscat-hepatitis.org/hepatitis-tusaludestuderecho/josep-maria-martinez-presidente-de-la-asociacion-de-trasplantados-hepaticos-de-cataluna-athc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m.ara.cat/comarquesgironines/ARTUR-MARQUES-voluntaris-important-latencio_0_1659434066.html" TargetMode="External"/><Relationship Id="rId4" Type="http://schemas.openxmlformats.org/officeDocument/2006/relationships/hyperlink" Target="http://www.diarideterrassa.es/terrassa/2016/09/27/nueva-sede-trasplantados-hepaticos/38646.html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twiter/@ATHCAT" TargetMode="External"/><Relationship Id="rId4" Type="http://schemas.openxmlformats.org/officeDocument/2006/relationships/hyperlink" Target="http://www.facebook/ATHC.ATHC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emf"/><Relationship Id="rId4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600" b="1" dirty="0">
                <a:solidFill>
                  <a:schemeClr val="accent1"/>
                </a:solidFill>
                <a:latin typeface="+mn-lt"/>
              </a:rPr>
              <a:t>ASSEMBLEA ORDINÀRIA DE L’ASSOCIACIÓ DE TRASPLANTATS HEPÀTICS DE CATALUNYA</a:t>
            </a:r>
            <a:br>
              <a:rPr lang="es-ES" sz="3600" b="1" dirty="0">
                <a:solidFill>
                  <a:schemeClr val="accent1"/>
                </a:solidFill>
                <a:latin typeface="+mn-lt"/>
              </a:rPr>
            </a:br>
            <a:r>
              <a:rPr lang="es-ES" sz="3600" b="1" dirty="0">
                <a:solidFill>
                  <a:schemeClr val="accent1"/>
                </a:solidFill>
                <a:latin typeface="+mn-lt"/>
              </a:rPr>
              <a:t>                       </a:t>
            </a:r>
            <a:br>
              <a:rPr lang="es-ES" sz="3600" b="1" dirty="0">
                <a:solidFill>
                  <a:schemeClr val="accent1"/>
                </a:solidFill>
                <a:latin typeface="+mn-lt"/>
              </a:rPr>
            </a:br>
            <a:r>
              <a:rPr lang="es-ES" sz="3600" b="1" dirty="0">
                <a:solidFill>
                  <a:schemeClr val="accent1"/>
                </a:solidFill>
                <a:latin typeface="+mn-lt"/>
              </a:rPr>
              <a:t>21 </a:t>
            </a:r>
            <a:r>
              <a:rPr lang="es-ES" sz="3600" b="1" dirty="0" err="1">
                <a:solidFill>
                  <a:schemeClr val="accent1"/>
                </a:solidFill>
                <a:latin typeface="+mn-lt"/>
              </a:rPr>
              <a:t>d’abril</a:t>
            </a:r>
            <a:r>
              <a:rPr lang="es-ES" sz="3600" b="1" dirty="0">
                <a:solidFill>
                  <a:schemeClr val="accent1"/>
                </a:solidFill>
                <a:latin typeface="+mn-lt"/>
              </a:rPr>
              <a:t> del 2017</a:t>
            </a:r>
            <a:endParaRPr lang="ca-ES" sz="36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a-ES" b="1" i="1" dirty="0">
              <a:solidFill>
                <a:schemeClr val="accent2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9750" y="4455620"/>
            <a:ext cx="2545326" cy="178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7860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Pisos </a:t>
            </a:r>
            <a:r>
              <a:rPr lang="es-ES" sz="36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d’acollida</a:t>
            </a:r>
            <a:endParaRPr lang="ca-ES" sz="3600" b="1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1210" y="754381"/>
            <a:ext cx="1474470" cy="982979"/>
          </a:xfrm>
          <a:prstGeom prst="rect">
            <a:avLst/>
          </a:prstGeom>
        </p:spPr>
      </p:pic>
      <p:sp>
        <p:nvSpPr>
          <p:cNvPr id="9" name="Marcador de contenido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 err="1"/>
              <a:t>Durant</a:t>
            </a:r>
            <a:r>
              <a:rPr lang="es-ES" dirty="0"/>
              <a:t> </a:t>
            </a:r>
            <a:r>
              <a:rPr lang="es-ES" dirty="0" err="1"/>
              <a:t>l’any</a:t>
            </a:r>
            <a:r>
              <a:rPr lang="es-ES" dirty="0"/>
              <a:t> 2016, </a:t>
            </a:r>
            <a:r>
              <a:rPr lang="es-ES" dirty="0" err="1"/>
              <a:t>s’ha</a:t>
            </a:r>
            <a:r>
              <a:rPr lang="es-ES" dirty="0"/>
              <a:t> </a:t>
            </a:r>
            <a:r>
              <a:rPr lang="es-ES" dirty="0" err="1"/>
              <a:t>donat</a:t>
            </a:r>
            <a:r>
              <a:rPr lang="es-ES" dirty="0"/>
              <a:t> </a:t>
            </a:r>
            <a:r>
              <a:rPr lang="es-ES" dirty="0" err="1"/>
              <a:t>servei</a:t>
            </a:r>
            <a:r>
              <a:rPr lang="es-ES" dirty="0"/>
              <a:t> a: </a:t>
            </a:r>
            <a:endParaRPr lang="ca-ES" dirty="0"/>
          </a:p>
          <a:p>
            <a:r>
              <a:rPr lang="es-ES" u="sng" dirty="0"/>
              <a:t>Pis </a:t>
            </a:r>
            <a:r>
              <a:rPr lang="es-ES" u="sng" dirty="0" err="1"/>
              <a:t>d’acollida</a:t>
            </a:r>
            <a:r>
              <a:rPr lang="es-ES" u="sng" dirty="0"/>
              <a:t> 1</a:t>
            </a:r>
            <a:r>
              <a:rPr lang="es-ES" dirty="0"/>
              <a:t>: (Rambla Marina 149 – </a:t>
            </a:r>
            <a:r>
              <a:rPr lang="es-ES" dirty="0" err="1"/>
              <a:t>L’Hospitalet</a:t>
            </a:r>
            <a:r>
              <a:rPr lang="es-ES" dirty="0"/>
              <a:t> de Llobregat)</a:t>
            </a:r>
            <a:endParaRPr lang="ca-ES" dirty="0"/>
          </a:p>
          <a:p>
            <a:r>
              <a:rPr lang="es-ES" b="1" dirty="0"/>
              <a:t>                              Nombre de </a:t>
            </a:r>
            <a:r>
              <a:rPr lang="es-ES" b="1" dirty="0" err="1"/>
              <a:t>Pernoctacions</a:t>
            </a:r>
            <a:r>
              <a:rPr lang="es-ES" b="1" dirty="0"/>
              <a:t>: 			1636 </a:t>
            </a:r>
            <a:r>
              <a:rPr lang="es-ES" b="1" dirty="0" err="1"/>
              <a:t>nits</a:t>
            </a:r>
            <a:r>
              <a:rPr lang="es-ES" b="1" dirty="0"/>
              <a:t>.</a:t>
            </a:r>
            <a:endParaRPr lang="ca-ES" dirty="0"/>
          </a:p>
          <a:p>
            <a:r>
              <a:rPr lang="es-ES" b="1" dirty="0"/>
              <a:t>                              Nombre de </a:t>
            </a:r>
            <a:r>
              <a:rPr lang="es-ES" b="1" dirty="0" err="1"/>
              <a:t>famílies</a:t>
            </a:r>
            <a:r>
              <a:rPr lang="es-ES" b="1" dirty="0"/>
              <a:t> </a:t>
            </a:r>
            <a:r>
              <a:rPr lang="es-ES" b="1" dirty="0" err="1"/>
              <a:t>ateses</a:t>
            </a:r>
            <a:r>
              <a:rPr lang="es-ES" b="1" dirty="0"/>
              <a:t>:                                                   72 </a:t>
            </a:r>
            <a:r>
              <a:rPr lang="es-ES" b="1" dirty="0" err="1"/>
              <a:t>famílies</a:t>
            </a:r>
            <a:endParaRPr lang="ca-ES" dirty="0"/>
          </a:p>
          <a:p>
            <a:r>
              <a:rPr lang="es-ES" dirty="0"/>
              <a:t> </a:t>
            </a:r>
            <a:endParaRPr lang="ca-ES" dirty="0"/>
          </a:p>
          <a:p>
            <a:r>
              <a:rPr lang="es-ES" u="sng" dirty="0"/>
              <a:t>Pis </a:t>
            </a:r>
            <a:r>
              <a:rPr lang="es-ES" u="sng" dirty="0" err="1"/>
              <a:t>d’acollida</a:t>
            </a:r>
            <a:r>
              <a:rPr lang="es-ES" u="sng" dirty="0"/>
              <a:t> 2 </a:t>
            </a:r>
            <a:r>
              <a:rPr lang="es-ES" dirty="0"/>
              <a:t>: (Rambla Marina 187 – </a:t>
            </a:r>
            <a:r>
              <a:rPr lang="es-ES" dirty="0" err="1"/>
              <a:t>L’Hospitalet</a:t>
            </a:r>
            <a:r>
              <a:rPr lang="es-ES" dirty="0"/>
              <a:t> de Llobregat)</a:t>
            </a:r>
            <a:endParaRPr lang="ca-ES" dirty="0"/>
          </a:p>
          <a:p>
            <a:r>
              <a:rPr lang="es-ES" b="1" dirty="0"/>
              <a:t>                             Nombre de </a:t>
            </a:r>
            <a:r>
              <a:rPr lang="es-ES" b="1" dirty="0" err="1"/>
              <a:t>Pernoctacions</a:t>
            </a:r>
            <a:r>
              <a:rPr lang="es-ES" b="1" dirty="0"/>
              <a:t> (</a:t>
            </a:r>
            <a:r>
              <a:rPr lang="es-ES" b="1" dirty="0" err="1"/>
              <a:t>setembre</a:t>
            </a:r>
            <a:r>
              <a:rPr lang="es-ES" b="1" dirty="0"/>
              <a:t>-desembre)	 152 </a:t>
            </a:r>
            <a:r>
              <a:rPr lang="es-ES" b="1" dirty="0" err="1"/>
              <a:t>nits</a:t>
            </a:r>
            <a:r>
              <a:rPr lang="es-ES" b="1" dirty="0"/>
              <a:t>.</a:t>
            </a:r>
            <a:endParaRPr lang="ca-ES" dirty="0"/>
          </a:p>
          <a:p>
            <a:r>
              <a:rPr lang="es-ES" b="1" dirty="0"/>
              <a:t>                             Nombre de </a:t>
            </a:r>
            <a:r>
              <a:rPr lang="es-ES" b="1" dirty="0" err="1"/>
              <a:t>famílies</a:t>
            </a:r>
            <a:r>
              <a:rPr lang="es-ES" b="1" dirty="0"/>
              <a:t> </a:t>
            </a:r>
            <a:r>
              <a:rPr lang="es-ES" b="1" dirty="0" err="1"/>
              <a:t>ateses</a:t>
            </a:r>
            <a:r>
              <a:rPr lang="es-ES" b="1" dirty="0"/>
              <a:t>:			      8 </a:t>
            </a:r>
            <a:r>
              <a:rPr lang="es-ES" b="1" dirty="0" err="1"/>
              <a:t>famílies</a:t>
            </a:r>
            <a:endParaRPr lang="ca-ES" dirty="0"/>
          </a:p>
          <a:p>
            <a:r>
              <a:rPr lang="es-ES" dirty="0"/>
              <a:t>                                               </a:t>
            </a:r>
            <a:r>
              <a:rPr lang="es-ES" i="1" dirty="0"/>
              <a:t>(</a:t>
            </a:r>
            <a:r>
              <a:rPr lang="es-ES" i="1" dirty="0" err="1"/>
              <a:t>periode</a:t>
            </a:r>
            <a:r>
              <a:rPr lang="es-ES" i="1" dirty="0"/>
              <a:t> </a:t>
            </a:r>
            <a:r>
              <a:rPr lang="es-ES" i="1" dirty="0" err="1"/>
              <a:t>darrer</a:t>
            </a:r>
            <a:r>
              <a:rPr lang="es-ES" i="1" dirty="0"/>
              <a:t> trimestre 2016)</a:t>
            </a:r>
            <a:endParaRPr lang="ca-ES" i="1" dirty="0"/>
          </a:p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xmlns="" val="21688731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Pisos </a:t>
            </a:r>
            <a:r>
              <a:rPr lang="es-ES" sz="36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d’acollida</a:t>
            </a:r>
            <a:endParaRPr lang="ca-ES" sz="3600" b="1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1210" y="754381"/>
            <a:ext cx="1474470" cy="982979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ES" b="1" dirty="0"/>
              <a:t>  </a:t>
            </a:r>
            <a:r>
              <a:rPr lang="es-ES" b="1" dirty="0" err="1"/>
              <a:t>Resum</a:t>
            </a:r>
            <a:r>
              <a:rPr lang="es-ES" b="1" dirty="0"/>
              <a:t> : 80 </a:t>
            </a:r>
            <a:r>
              <a:rPr lang="es-ES" b="1" dirty="0" err="1"/>
              <a:t>famílies</a:t>
            </a:r>
            <a:r>
              <a:rPr lang="es-ES" dirty="0"/>
              <a:t> </a:t>
            </a:r>
            <a:r>
              <a:rPr lang="es-ES" dirty="0" err="1"/>
              <a:t>amb</a:t>
            </a:r>
            <a:r>
              <a:rPr lang="es-ES" dirty="0"/>
              <a:t> un total de </a:t>
            </a:r>
            <a:r>
              <a:rPr lang="es-ES" b="1" dirty="0"/>
              <a:t>1788 </a:t>
            </a:r>
            <a:r>
              <a:rPr lang="es-ES" b="1" dirty="0" err="1"/>
              <a:t>pernoctacions</a:t>
            </a:r>
            <a:r>
              <a:rPr lang="es-ES" dirty="0"/>
              <a:t> i una estada </a:t>
            </a:r>
            <a:r>
              <a:rPr lang="es-ES" dirty="0" err="1"/>
              <a:t>mitja</a:t>
            </a:r>
            <a:r>
              <a:rPr lang="es-ES" dirty="0"/>
              <a:t> </a:t>
            </a:r>
            <a:r>
              <a:rPr lang="es-ES" b="1" dirty="0"/>
              <a:t>de 22,35 </a:t>
            </a:r>
            <a:r>
              <a:rPr lang="es-ES" b="1" dirty="0" err="1"/>
              <a:t>pernoctacions</a:t>
            </a:r>
            <a:r>
              <a:rPr lang="es-ES" b="1" dirty="0"/>
              <a:t>/persona</a:t>
            </a:r>
            <a:r>
              <a:rPr lang="es-ES" dirty="0"/>
              <a:t>.</a:t>
            </a:r>
          </a:p>
          <a:p>
            <a:r>
              <a:rPr lang="es-ES" dirty="0"/>
              <a:t>En </a:t>
            </a:r>
            <a:r>
              <a:rPr lang="es-ES" dirty="0" err="1"/>
              <a:t>quant</a:t>
            </a:r>
            <a:r>
              <a:rPr lang="es-ES" dirty="0"/>
              <a:t> a la </a:t>
            </a:r>
            <a:r>
              <a:rPr lang="es-ES" dirty="0" err="1"/>
              <a:t>procedència</a:t>
            </a:r>
            <a:r>
              <a:rPr lang="es-ES" dirty="0"/>
              <a:t>, les </a:t>
            </a:r>
            <a:r>
              <a:rPr lang="es-ES" dirty="0" err="1"/>
              <a:t>dades</a:t>
            </a:r>
            <a:r>
              <a:rPr lang="es-ES" dirty="0"/>
              <a:t> </a:t>
            </a:r>
            <a:r>
              <a:rPr lang="es-ES" dirty="0" err="1"/>
              <a:t>són</a:t>
            </a:r>
            <a:r>
              <a:rPr lang="es-ES" dirty="0"/>
              <a:t>:		</a:t>
            </a:r>
            <a:endParaRPr lang="ca-ES" dirty="0"/>
          </a:p>
          <a:p>
            <a:r>
              <a:rPr lang="es-ES" b="1" dirty="0"/>
              <a:t>                                   Illes Balears:		88,40%</a:t>
            </a:r>
            <a:endParaRPr lang="ca-ES" dirty="0"/>
          </a:p>
          <a:p>
            <a:r>
              <a:rPr lang="es-ES" b="1" dirty="0"/>
              <a:t>		</a:t>
            </a:r>
            <a:r>
              <a:rPr lang="es-ES" b="1" dirty="0" err="1"/>
              <a:t>Serveis</a:t>
            </a:r>
            <a:r>
              <a:rPr lang="es-ES" b="1" dirty="0"/>
              <a:t> </a:t>
            </a:r>
            <a:r>
              <a:rPr lang="es-ES" b="1" dirty="0" err="1"/>
              <a:t>Socials</a:t>
            </a:r>
            <a:r>
              <a:rPr lang="es-ES" b="1" dirty="0"/>
              <a:t> </a:t>
            </a:r>
            <a:r>
              <a:rPr lang="es-ES" b="1" dirty="0" err="1"/>
              <a:t>Bellvitge</a:t>
            </a:r>
            <a:r>
              <a:rPr lang="es-ES" b="1" dirty="0"/>
              <a:t>:	10,65%</a:t>
            </a:r>
            <a:endParaRPr lang="ca-ES" dirty="0"/>
          </a:p>
          <a:p>
            <a:r>
              <a:rPr lang="es-ES" b="1" dirty="0"/>
              <a:t>		</a:t>
            </a:r>
            <a:r>
              <a:rPr lang="es-ES" b="1" dirty="0" err="1"/>
              <a:t>Fundació</a:t>
            </a:r>
            <a:r>
              <a:rPr lang="es-ES" b="1" dirty="0"/>
              <a:t> </a:t>
            </a:r>
            <a:r>
              <a:rPr lang="es-ES" b="1" dirty="0" err="1"/>
              <a:t>Jubert</a:t>
            </a:r>
            <a:r>
              <a:rPr lang="es-ES" b="1" dirty="0"/>
              <a:t> Figueras:	  0,95%</a:t>
            </a:r>
            <a:endParaRPr lang="ca-ES" dirty="0"/>
          </a:p>
          <a:p>
            <a:r>
              <a:rPr lang="es-ES" dirty="0"/>
              <a:t>                            (</a:t>
            </a:r>
            <a:r>
              <a:rPr lang="es-ES" i="1" dirty="0" err="1"/>
              <a:t>S’han</a:t>
            </a:r>
            <a:r>
              <a:rPr lang="es-ES" i="1" dirty="0"/>
              <a:t> </a:t>
            </a:r>
            <a:r>
              <a:rPr lang="es-ES" i="1" dirty="0" err="1"/>
              <a:t>allotjat</a:t>
            </a:r>
            <a:r>
              <a:rPr lang="es-ES" i="1" dirty="0"/>
              <a:t> persones de Catalunya, Balears, </a:t>
            </a:r>
            <a:r>
              <a:rPr lang="es-ES" i="1" dirty="0" err="1"/>
              <a:t>Aragó</a:t>
            </a:r>
            <a:r>
              <a:rPr lang="es-ES" i="1" dirty="0"/>
              <a:t>, </a:t>
            </a:r>
            <a:r>
              <a:rPr lang="es-ES" i="1" dirty="0" err="1"/>
              <a:t>Andalusia</a:t>
            </a:r>
            <a:r>
              <a:rPr lang="es-ES" i="1" dirty="0"/>
              <a:t>, </a:t>
            </a:r>
            <a:r>
              <a:rPr lang="es-ES" i="1" dirty="0" err="1"/>
              <a:t>Astúries</a:t>
            </a:r>
            <a:r>
              <a:rPr lang="es-ES" i="1" dirty="0"/>
              <a:t> i </a:t>
            </a:r>
            <a:r>
              <a:rPr lang="es-ES" i="1" dirty="0" err="1"/>
              <a:t>Pais</a:t>
            </a:r>
            <a:r>
              <a:rPr lang="es-ES" i="1" dirty="0"/>
              <a:t> </a:t>
            </a:r>
            <a:r>
              <a:rPr lang="es-ES" i="1" dirty="0" err="1"/>
              <a:t>Basc</a:t>
            </a:r>
            <a:r>
              <a:rPr lang="es-ES" i="1" dirty="0"/>
              <a:t>)</a:t>
            </a:r>
            <a:endParaRPr lang="ca-ES" i="1" dirty="0"/>
          </a:p>
          <a:p>
            <a:r>
              <a:rPr lang="es-ES" dirty="0"/>
              <a:t>Una </a:t>
            </a:r>
            <a:r>
              <a:rPr lang="es-ES" dirty="0" err="1"/>
              <a:t>altra</a:t>
            </a:r>
            <a:r>
              <a:rPr lang="es-ES" dirty="0"/>
              <a:t> dada </a:t>
            </a:r>
            <a:r>
              <a:rPr lang="es-ES" dirty="0" err="1"/>
              <a:t>és</a:t>
            </a:r>
            <a:r>
              <a:rPr lang="es-ES" dirty="0"/>
              <a:t> que el</a:t>
            </a:r>
            <a:r>
              <a:rPr lang="es-ES" b="1" dirty="0"/>
              <a:t> 42,53% </a:t>
            </a:r>
            <a:r>
              <a:rPr lang="es-ES" dirty="0"/>
              <a:t>de les persones que han </a:t>
            </a:r>
            <a:r>
              <a:rPr lang="es-ES" dirty="0" err="1"/>
              <a:t>utilitzat</a:t>
            </a:r>
            <a:r>
              <a:rPr lang="es-ES" dirty="0"/>
              <a:t> </a:t>
            </a:r>
            <a:r>
              <a:rPr lang="es-ES" dirty="0" err="1"/>
              <a:t>aquest</a:t>
            </a:r>
            <a:r>
              <a:rPr lang="es-ES" dirty="0"/>
              <a:t> </a:t>
            </a:r>
            <a:r>
              <a:rPr lang="es-ES" dirty="0" err="1"/>
              <a:t>servei</a:t>
            </a:r>
            <a:r>
              <a:rPr lang="es-ES" dirty="0"/>
              <a:t> </a:t>
            </a:r>
            <a:r>
              <a:rPr lang="es-ES" dirty="0" err="1"/>
              <a:t>són</a:t>
            </a:r>
            <a:r>
              <a:rPr lang="es-ES" dirty="0"/>
              <a:t> </a:t>
            </a:r>
            <a:r>
              <a:rPr lang="es-ES" dirty="0" err="1"/>
              <a:t>homes</a:t>
            </a:r>
            <a:r>
              <a:rPr lang="es-ES" dirty="0"/>
              <a:t>, i el </a:t>
            </a:r>
            <a:r>
              <a:rPr lang="es-ES" b="1" dirty="0"/>
              <a:t>57,47%</a:t>
            </a:r>
            <a:r>
              <a:rPr lang="es-ES" dirty="0"/>
              <a:t> </a:t>
            </a:r>
            <a:r>
              <a:rPr lang="es-ES" dirty="0" err="1"/>
              <a:t>són</a:t>
            </a:r>
            <a:r>
              <a:rPr lang="es-ES" dirty="0"/>
              <a:t> dones.</a:t>
            </a:r>
            <a:endParaRPr lang="ca-ES" dirty="0"/>
          </a:p>
          <a:p>
            <a:r>
              <a:rPr lang="es-ES" dirty="0" err="1"/>
              <a:t>Finalment</a:t>
            </a:r>
            <a:r>
              <a:rPr lang="es-ES" dirty="0"/>
              <a:t> </a:t>
            </a:r>
            <a:r>
              <a:rPr lang="es-ES" dirty="0" err="1"/>
              <a:t>els</a:t>
            </a:r>
            <a:r>
              <a:rPr lang="es-ES" dirty="0"/>
              <a:t> </a:t>
            </a:r>
            <a:r>
              <a:rPr lang="es-ES" dirty="0" err="1"/>
              <a:t>percentatges</a:t>
            </a:r>
            <a:r>
              <a:rPr lang="es-ES" dirty="0"/>
              <a:t> de les franges </a:t>
            </a:r>
            <a:r>
              <a:rPr lang="es-ES" dirty="0" err="1"/>
              <a:t>d’edat</a:t>
            </a:r>
            <a:r>
              <a:rPr lang="es-ES" dirty="0"/>
              <a:t> han </a:t>
            </a:r>
            <a:r>
              <a:rPr lang="es-ES" dirty="0" err="1"/>
              <a:t>estat</a:t>
            </a:r>
            <a:r>
              <a:rPr lang="es-ES" dirty="0"/>
              <a:t>:</a:t>
            </a:r>
            <a:endParaRPr lang="ca-ES" dirty="0"/>
          </a:p>
          <a:p>
            <a:r>
              <a:rPr lang="es-ES" dirty="0"/>
              <a:t>		</a:t>
            </a:r>
            <a:r>
              <a:rPr lang="es-ES" b="1" dirty="0" err="1"/>
              <a:t>Menys</a:t>
            </a:r>
            <a:r>
              <a:rPr lang="es-ES" b="1" dirty="0"/>
              <a:t> de 30 </a:t>
            </a:r>
            <a:r>
              <a:rPr lang="es-ES" b="1" dirty="0" err="1"/>
              <a:t>anys</a:t>
            </a:r>
            <a:r>
              <a:rPr lang="es-ES" b="1" dirty="0"/>
              <a:t>:		10%</a:t>
            </a:r>
            <a:endParaRPr lang="ca-ES" dirty="0"/>
          </a:p>
          <a:p>
            <a:r>
              <a:rPr lang="es-ES" b="1" dirty="0"/>
              <a:t>		De 30 a 60 </a:t>
            </a:r>
            <a:r>
              <a:rPr lang="es-ES" b="1" dirty="0" err="1"/>
              <a:t>anys</a:t>
            </a:r>
            <a:r>
              <a:rPr lang="es-ES" b="1" dirty="0"/>
              <a:t>:		73,33%</a:t>
            </a:r>
            <a:endParaRPr lang="ca-ES" dirty="0"/>
          </a:p>
          <a:p>
            <a:r>
              <a:rPr lang="es-ES" b="1" dirty="0"/>
              <a:t>		</a:t>
            </a:r>
            <a:r>
              <a:rPr lang="es-ES" b="1" dirty="0" err="1"/>
              <a:t>Més</a:t>
            </a:r>
            <a:r>
              <a:rPr lang="es-ES" b="1" dirty="0"/>
              <a:t> de 60 </a:t>
            </a:r>
            <a:r>
              <a:rPr lang="es-ES" b="1" dirty="0" err="1"/>
              <a:t>anys</a:t>
            </a:r>
            <a:r>
              <a:rPr lang="es-ES" b="1" dirty="0"/>
              <a:t>:		16,7%</a:t>
            </a:r>
            <a:r>
              <a:rPr lang="es-ES" dirty="0"/>
              <a:t>	</a:t>
            </a:r>
            <a:endParaRPr lang="ca-ES" dirty="0"/>
          </a:p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xmlns="" val="3916953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Pisos </a:t>
            </a:r>
            <a:r>
              <a:rPr lang="es-ES" sz="36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d’acollida</a:t>
            </a:r>
            <a:endParaRPr lang="ca-ES" sz="3600" b="1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1210" y="754381"/>
            <a:ext cx="1474470" cy="982979"/>
          </a:xfrm>
          <a:prstGeom prst="rect">
            <a:avLst/>
          </a:prstGeom>
        </p:spPr>
      </p:pic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67594" y="1755225"/>
            <a:ext cx="2803905" cy="186927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1618" y="3996022"/>
            <a:ext cx="3184062" cy="217256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5453" y="2000061"/>
            <a:ext cx="2779020" cy="416853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7594" y="3657600"/>
            <a:ext cx="2803906" cy="2634017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5022" y="1805337"/>
            <a:ext cx="3184062" cy="212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5865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600" b="1" dirty="0">
                <a:solidFill>
                  <a:schemeClr val="accent1"/>
                </a:solidFill>
                <a:latin typeface="+mn-lt"/>
              </a:rPr>
              <a:t>ACTIVITATS DE SENSIBILITZACIÓ I PROMOCIÓ DE LA DONACIÓ D’ORGANS I TEIXITS</a:t>
            </a:r>
            <a:endParaRPr lang="ca-ES" sz="3600" b="1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a-ES" b="1" i="1" dirty="0">
              <a:solidFill>
                <a:schemeClr val="accent2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9750" y="4455620"/>
            <a:ext cx="2545326" cy="178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9493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Activitats</a:t>
            </a:r>
            <a:endParaRPr lang="ca-ES" sz="3600" b="1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1210" y="754381"/>
            <a:ext cx="1474470" cy="982979"/>
          </a:xfrm>
          <a:prstGeom prst="rect">
            <a:avLst/>
          </a:prstGeom>
        </p:spPr>
      </p:pic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endParaRPr lang="es-ES" dirty="0"/>
          </a:p>
          <a:p>
            <a:pPr>
              <a:buFont typeface="Wingdings" panose="05000000000000000000" pitchFamily="2" charset="2"/>
              <a:buChar char="q"/>
            </a:pPr>
            <a:r>
              <a:rPr lang="es-ES" dirty="0"/>
              <a:t>Jornada fes-te </a:t>
            </a:r>
            <a:r>
              <a:rPr lang="es-ES" dirty="0" err="1"/>
              <a:t>donant</a:t>
            </a:r>
            <a:r>
              <a:rPr lang="es-ES" dirty="0"/>
              <a:t> </a:t>
            </a:r>
            <a:r>
              <a:rPr lang="es-ES" dirty="0" err="1"/>
              <a:t>d’òrgans</a:t>
            </a:r>
            <a:r>
              <a:rPr lang="es-ES" dirty="0"/>
              <a:t> i </a:t>
            </a:r>
            <a:r>
              <a:rPr lang="es-ES" dirty="0" err="1"/>
              <a:t>teixits</a:t>
            </a:r>
            <a:r>
              <a:rPr lang="es-ES" dirty="0"/>
              <a:t> a la final de la Copa Catalunya </a:t>
            </a:r>
            <a:r>
              <a:rPr lang="ca-ES" dirty="0"/>
              <a:t>de </a:t>
            </a:r>
            <a:r>
              <a:rPr lang="ca-ES" dirty="0" err="1"/>
              <a:t>fútbol</a:t>
            </a:r>
            <a:r>
              <a:rPr lang="ca-ES" dirty="0"/>
              <a:t>. </a:t>
            </a:r>
            <a:r>
              <a:rPr lang="ca-ES" i="1" dirty="0"/>
              <a:t>31 de març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dirty="0" err="1"/>
              <a:t>Campanya</a:t>
            </a:r>
            <a:r>
              <a:rPr lang="es-ES" dirty="0"/>
              <a:t> #</a:t>
            </a:r>
            <a:r>
              <a:rPr lang="es-ES" dirty="0" err="1"/>
              <a:t>allargalavida</a:t>
            </a:r>
            <a:r>
              <a:rPr lang="es-ES" dirty="0"/>
              <a:t>. </a:t>
            </a:r>
            <a:r>
              <a:rPr lang="es-ES" i="1" dirty="0"/>
              <a:t>1 al 31 de </a:t>
            </a:r>
            <a:r>
              <a:rPr lang="es-ES" i="1" dirty="0" err="1"/>
              <a:t>maig</a:t>
            </a:r>
            <a:endParaRPr lang="es-ES" i="1" dirty="0"/>
          </a:p>
          <a:p>
            <a:pPr>
              <a:buFont typeface="Wingdings" panose="05000000000000000000" pitchFamily="2" charset="2"/>
              <a:buChar char="q"/>
            </a:pPr>
            <a:r>
              <a:rPr lang="es-ES" dirty="0" err="1"/>
              <a:t>Dia</a:t>
            </a:r>
            <a:r>
              <a:rPr lang="es-ES" dirty="0"/>
              <a:t> del </a:t>
            </a:r>
            <a:r>
              <a:rPr lang="es-ES" dirty="0" err="1"/>
              <a:t>donant</a:t>
            </a:r>
            <a:r>
              <a:rPr lang="es-ES" dirty="0"/>
              <a:t>. </a:t>
            </a:r>
            <a:r>
              <a:rPr lang="es-ES" i="1" dirty="0"/>
              <a:t>1 de </a:t>
            </a:r>
            <a:r>
              <a:rPr lang="es-ES" i="1" dirty="0" err="1"/>
              <a:t>juny</a:t>
            </a:r>
            <a:endParaRPr lang="es-ES" i="1" dirty="0"/>
          </a:p>
          <a:p>
            <a:pPr>
              <a:buFont typeface="Wingdings" panose="05000000000000000000" pitchFamily="2" charset="2"/>
              <a:buChar char="q"/>
            </a:pPr>
            <a:r>
              <a:rPr lang="es-ES" dirty="0" err="1"/>
              <a:t>Presentació</a:t>
            </a:r>
            <a:r>
              <a:rPr lang="es-ES" dirty="0"/>
              <a:t> </a:t>
            </a:r>
            <a:r>
              <a:rPr lang="es-ES" dirty="0" err="1"/>
              <a:t>solidària</a:t>
            </a:r>
            <a:r>
              <a:rPr lang="es-ES" dirty="0"/>
              <a:t> </a:t>
            </a:r>
            <a:r>
              <a:rPr lang="es-ES" dirty="0" err="1"/>
              <a:t>jugadors</a:t>
            </a:r>
            <a:r>
              <a:rPr lang="es-ES" dirty="0"/>
              <a:t> </a:t>
            </a:r>
            <a:r>
              <a:rPr lang="es-ES" dirty="0" err="1"/>
              <a:t>Poble</a:t>
            </a:r>
            <a:r>
              <a:rPr lang="es-ES" dirty="0"/>
              <a:t> </a:t>
            </a:r>
            <a:r>
              <a:rPr lang="es-ES" dirty="0" err="1"/>
              <a:t>Nou</a:t>
            </a:r>
            <a:r>
              <a:rPr lang="es-ES" dirty="0"/>
              <a:t> 2002CF de Terrassa. </a:t>
            </a:r>
            <a:r>
              <a:rPr lang="es-ES" i="1" dirty="0"/>
              <a:t>12 </a:t>
            </a:r>
            <a:r>
              <a:rPr lang="es-ES" i="1" dirty="0" err="1"/>
              <a:t>d’octubre</a:t>
            </a:r>
            <a:endParaRPr lang="es-ES" i="1" dirty="0"/>
          </a:p>
          <a:p>
            <a:pPr marL="0" indent="0">
              <a:buNone/>
            </a:pPr>
            <a:endParaRPr lang="es-ES" dirty="0"/>
          </a:p>
          <a:p>
            <a:pPr>
              <a:buFont typeface="Wingdings" panose="05000000000000000000" pitchFamily="2" charset="2"/>
              <a:buChar char="q"/>
            </a:pPr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4326253"/>
            <a:ext cx="1997848" cy="146282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3041" y="4326253"/>
            <a:ext cx="2533930" cy="146282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4884" y="4306249"/>
            <a:ext cx="2497410" cy="150283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3081" y="4366260"/>
            <a:ext cx="2604009" cy="142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1609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Creació</a:t>
            </a:r>
            <a:r>
              <a:rPr lang="es-ES" sz="36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lema ATHC. </a:t>
            </a:r>
            <a:r>
              <a:rPr lang="es-ES" sz="36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Samarretes</a:t>
            </a:r>
            <a:r>
              <a:rPr lang="es-ES" sz="36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endParaRPr lang="ca-ES" sz="3600" b="1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1210" y="754381"/>
            <a:ext cx="1474470" cy="982979"/>
          </a:xfrm>
          <a:prstGeom prst="rect">
            <a:avLst/>
          </a:prstGeom>
        </p:spPr>
      </p:pic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endParaRPr lang="es-ES" dirty="0"/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902" y="2004195"/>
            <a:ext cx="4134689" cy="343348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8412" y="2202904"/>
            <a:ext cx="2255716" cy="210939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8784" y="4312303"/>
            <a:ext cx="5327702" cy="92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1265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600" b="1" dirty="0">
                <a:solidFill>
                  <a:schemeClr val="accent1"/>
                </a:solidFill>
                <a:latin typeface="+mn-lt"/>
              </a:rPr>
              <a:t>XERRADES, JORNADES,CONFERÈNCIES,ACTES</a:t>
            </a:r>
            <a:endParaRPr lang="ca-ES" sz="3600" b="1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a-ES" b="1" i="1" dirty="0">
              <a:solidFill>
                <a:schemeClr val="accent2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9750" y="4455620"/>
            <a:ext cx="2545326" cy="178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6263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Activitats</a:t>
            </a:r>
            <a:endParaRPr lang="ca-ES" sz="3600" b="1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1210" y="754381"/>
            <a:ext cx="1474470" cy="982979"/>
          </a:xfrm>
          <a:prstGeom prst="rect">
            <a:avLst/>
          </a:prstGeom>
        </p:spPr>
      </p:pic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s-ES" dirty="0" err="1"/>
              <a:t>Assistència</a:t>
            </a:r>
            <a:r>
              <a:rPr lang="es-ES" dirty="0"/>
              <a:t> roda de </a:t>
            </a:r>
            <a:r>
              <a:rPr lang="es-ES" dirty="0" err="1"/>
              <a:t>premsa</a:t>
            </a:r>
            <a:r>
              <a:rPr lang="es-ES" dirty="0"/>
              <a:t> del </a:t>
            </a:r>
            <a:r>
              <a:rPr lang="es-ES" dirty="0" err="1"/>
              <a:t>Departament</a:t>
            </a:r>
            <a:r>
              <a:rPr lang="es-ES" dirty="0"/>
              <a:t> de Salut i de </a:t>
            </a:r>
            <a:r>
              <a:rPr lang="es-ES" dirty="0" err="1"/>
              <a:t>l’OCATT</a:t>
            </a:r>
            <a:r>
              <a:rPr lang="es-ES" dirty="0"/>
              <a:t> </a:t>
            </a:r>
            <a:r>
              <a:rPr lang="es-ES" dirty="0" err="1"/>
              <a:t>pel</a:t>
            </a:r>
            <a:r>
              <a:rPr lang="es-ES" dirty="0"/>
              <a:t> </a:t>
            </a:r>
            <a:r>
              <a:rPr lang="es-ES" dirty="0" err="1"/>
              <a:t>dia</a:t>
            </a:r>
            <a:r>
              <a:rPr lang="es-ES" dirty="0"/>
              <a:t> del </a:t>
            </a:r>
            <a:r>
              <a:rPr lang="es-ES" dirty="0" err="1"/>
              <a:t>donant</a:t>
            </a:r>
            <a:r>
              <a:rPr lang="es-ES" dirty="0"/>
              <a:t>. </a:t>
            </a:r>
            <a:r>
              <a:rPr lang="es-ES" i="1" dirty="0"/>
              <a:t>1 de </a:t>
            </a:r>
            <a:r>
              <a:rPr lang="es-ES" i="1" dirty="0" err="1"/>
              <a:t>juny</a:t>
            </a:r>
            <a:endParaRPr lang="ca-ES" i="1" dirty="0"/>
          </a:p>
          <a:p>
            <a:pPr>
              <a:buFont typeface="Wingdings" panose="05000000000000000000" pitchFamily="2" charset="2"/>
              <a:buChar char="q"/>
            </a:pPr>
            <a:r>
              <a:rPr lang="es-ES" dirty="0" err="1"/>
              <a:t>Participació</a:t>
            </a:r>
            <a:r>
              <a:rPr lang="es-ES" dirty="0"/>
              <a:t> a la jornada </a:t>
            </a:r>
            <a:r>
              <a:rPr lang="es-ES" dirty="0" err="1"/>
              <a:t>organitzada</a:t>
            </a:r>
            <a:r>
              <a:rPr lang="es-ES" dirty="0"/>
              <a:t> per </a:t>
            </a:r>
            <a:r>
              <a:rPr lang="es-ES" dirty="0" err="1"/>
              <a:t>l’ASSCAT</a:t>
            </a:r>
            <a:r>
              <a:rPr lang="es-ES" dirty="0"/>
              <a:t> </a:t>
            </a:r>
            <a:r>
              <a:rPr lang="es-ES" dirty="0" err="1"/>
              <a:t>pel</a:t>
            </a:r>
            <a:r>
              <a:rPr lang="es-ES" dirty="0"/>
              <a:t> </a:t>
            </a:r>
            <a:r>
              <a:rPr lang="es-ES" dirty="0" err="1"/>
              <a:t>dia</a:t>
            </a:r>
            <a:r>
              <a:rPr lang="es-ES" dirty="0"/>
              <a:t> Mundial de </a:t>
            </a:r>
            <a:r>
              <a:rPr lang="es-ES" dirty="0" err="1"/>
              <a:t>l’Hepatitis</a:t>
            </a:r>
            <a:r>
              <a:rPr lang="es-ES" i="1" dirty="0"/>
              <a:t>. 28 de </a:t>
            </a:r>
            <a:r>
              <a:rPr lang="es-ES" i="1" dirty="0" err="1"/>
              <a:t>març</a:t>
            </a:r>
            <a:endParaRPr lang="es-ES" i="1" dirty="0"/>
          </a:p>
          <a:p>
            <a:pPr>
              <a:buFont typeface="Wingdings" panose="05000000000000000000" pitchFamily="2" charset="2"/>
              <a:buChar char="q"/>
            </a:pPr>
            <a:r>
              <a:rPr lang="es-ES" dirty="0" err="1"/>
              <a:t>Ponència</a:t>
            </a:r>
            <a:r>
              <a:rPr lang="es-ES" dirty="0"/>
              <a:t> a la IV Jornada de </a:t>
            </a:r>
            <a:r>
              <a:rPr lang="es-ES" dirty="0" err="1"/>
              <a:t>Voluntariat</a:t>
            </a:r>
            <a:r>
              <a:rPr lang="es-ES" dirty="0"/>
              <a:t> i Salut a Girona. </a:t>
            </a:r>
            <a:r>
              <a:rPr lang="es-ES" i="1" dirty="0"/>
              <a:t>29 de </a:t>
            </a:r>
            <a:r>
              <a:rPr lang="es-ES" i="1" dirty="0" err="1"/>
              <a:t>setembre</a:t>
            </a:r>
            <a:endParaRPr lang="es-ES" i="1" dirty="0"/>
          </a:p>
          <a:p>
            <a:pPr>
              <a:buFont typeface="Wingdings" panose="05000000000000000000" pitchFamily="2" charset="2"/>
              <a:buChar char="q"/>
            </a:pPr>
            <a:r>
              <a:rPr lang="es-ES" dirty="0"/>
              <a:t>Roda de </a:t>
            </a:r>
            <a:r>
              <a:rPr lang="es-ES" dirty="0" err="1"/>
              <a:t>premsa</a:t>
            </a:r>
            <a:r>
              <a:rPr lang="es-ES" dirty="0"/>
              <a:t> a Terrassa </a:t>
            </a:r>
            <a:r>
              <a:rPr lang="es-ES" dirty="0" err="1"/>
              <a:t>amb</a:t>
            </a:r>
            <a:r>
              <a:rPr lang="es-ES" dirty="0"/>
              <a:t> </a:t>
            </a:r>
            <a:r>
              <a:rPr lang="es-ES" dirty="0" err="1"/>
              <a:t>motiu</a:t>
            </a:r>
            <a:r>
              <a:rPr lang="es-ES" dirty="0"/>
              <a:t> obertura </a:t>
            </a:r>
            <a:r>
              <a:rPr lang="es-ES" dirty="0" err="1"/>
              <a:t>Delegació</a:t>
            </a:r>
            <a:r>
              <a:rPr lang="es-ES" dirty="0"/>
              <a:t> en el </a:t>
            </a:r>
            <a:r>
              <a:rPr lang="es-ES" dirty="0" err="1"/>
              <a:t>Vallès</a:t>
            </a:r>
            <a:r>
              <a:rPr lang="es-ES" dirty="0"/>
              <a:t> Occidental. </a:t>
            </a:r>
            <a:r>
              <a:rPr lang="es-ES" i="1" dirty="0"/>
              <a:t>5 </a:t>
            </a:r>
            <a:r>
              <a:rPr lang="es-ES" i="1" dirty="0" err="1"/>
              <a:t>d’octubre</a:t>
            </a:r>
            <a:endParaRPr lang="es-ES" i="1" dirty="0"/>
          </a:p>
          <a:p>
            <a:pPr marL="0" indent="0">
              <a:buNone/>
            </a:pPr>
            <a:endParaRPr lang="es-ES" dirty="0"/>
          </a:p>
          <a:p>
            <a:pPr>
              <a:buFont typeface="Wingdings" panose="05000000000000000000" pitchFamily="2" charset="2"/>
              <a:buChar char="q"/>
            </a:pP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813" y="4406265"/>
            <a:ext cx="2330527" cy="146282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3341" y="4783857"/>
            <a:ext cx="2689756" cy="57458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4111" y="4353216"/>
            <a:ext cx="2039809" cy="143586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2551" y="4353216"/>
            <a:ext cx="2183130" cy="143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6526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Activitats</a:t>
            </a:r>
            <a:endParaRPr lang="ca-ES" sz="3600" b="1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1210" y="754381"/>
            <a:ext cx="1474470" cy="982979"/>
          </a:xfrm>
          <a:prstGeom prst="rect">
            <a:avLst/>
          </a:prstGeom>
        </p:spPr>
      </p:pic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s-ES" dirty="0" err="1"/>
              <a:t>Xerrada</a:t>
            </a:r>
            <a:r>
              <a:rPr lang="es-ES" dirty="0"/>
              <a:t> per </a:t>
            </a:r>
            <a:r>
              <a:rPr lang="es-ES" dirty="0" err="1"/>
              <a:t>sensibilitzar</a:t>
            </a:r>
            <a:r>
              <a:rPr lang="es-ES" dirty="0"/>
              <a:t> sobre la </a:t>
            </a:r>
            <a:r>
              <a:rPr lang="es-ES" dirty="0" err="1"/>
              <a:t>donació</a:t>
            </a:r>
            <a:r>
              <a:rPr lang="es-ES" dirty="0"/>
              <a:t> </a:t>
            </a:r>
            <a:r>
              <a:rPr lang="es-ES" dirty="0" err="1"/>
              <a:t>d’organs</a:t>
            </a:r>
            <a:r>
              <a:rPr lang="es-ES" dirty="0"/>
              <a:t> i </a:t>
            </a:r>
            <a:r>
              <a:rPr lang="es-ES" dirty="0" err="1"/>
              <a:t>teixits</a:t>
            </a:r>
            <a:r>
              <a:rPr lang="es-ES" dirty="0"/>
              <a:t> i de la </a:t>
            </a:r>
            <a:r>
              <a:rPr lang="es-ES" dirty="0" err="1"/>
              <a:t>importància</a:t>
            </a:r>
            <a:r>
              <a:rPr lang="es-ES" dirty="0"/>
              <a:t> de practicar </a:t>
            </a:r>
            <a:r>
              <a:rPr lang="es-ES" dirty="0" err="1"/>
              <a:t>l’exercici</a:t>
            </a:r>
            <a:r>
              <a:rPr lang="es-ES" dirty="0"/>
              <a:t> </a:t>
            </a:r>
            <a:r>
              <a:rPr lang="es-ES" dirty="0" err="1"/>
              <a:t>físic</a:t>
            </a:r>
            <a:r>
              <a:rPr lang="es-ES" dirty="0"/>
              <a:t>, també les persones </a:t>
            </a:r>
            <a:r>
              <a:rPr lang="es-ES" dirty="0" err="1"/>
              <a:t>trasplantades</a:t>
            </a:r>
            <a:r>
              <a:rPr lang="es-ES" dirty="0"/>
              <a:t>, a Terrassa</a:t>
            </a:r>
            <a:r>
              <a:rPr lang="es-ES" i="1" dirty="0"/>
              <a:t>. 11 </a:t>
            </a:r>
            <a:r>
              <a:rPr lang="es-ES" i="1" dirty="0" err="1"/>
              <a:t>d’octubre</a:t>
            </a:r>
            <a:endParaRPr lang="ca-ES" i="1" dirty="0"/>
          </a:p>
          <a:p>
            <a:pPr>
              <a:buFont typeface="Wingdings" panose="05000000000000000000" pitchFamily="2" charset="2"/>
              <a:buChar char="q"/>
            </a:pPr>
            <a:r>
              <a:rPr lang="es-ES" dirty="0" err="1"/>
              <a:t>Assistència</a:t>
            </a:r>
            <a:r>
              <a:rPr lang="es-ES" dirty="0"/>
              <a:t> a </a:t>
            </a:r>
            <a:r>
              <a:rPr lang="es-ES" dirty="0" err="1"/>
              <a:t>l’European</a:t>
            </a:r>
            <a:r>
              <a:rPr lang="es-ES" dirty="0"/>
              <a:t> </a:t>
            </a:r>
            <a:r>
              <a:rPr lang="es-ES" dirty="0" err="1"/>
              <a:t>Organ</a:t>
            </a:r>
            <a:r>
              <a:rPr lang="es-ES" dirty="0"/>
              <a:t> </a:t>
            </a:r>
            <a:r>
              <a:rPr lang="es-ES" dirty="0" err="1"/>
              <a:t>Donation</a:t>
            </a:r>
            <a:r>
              <a:rPr lang="es-ES" dirty="0"/>
              <a:t> </a:t>
            </a:r>
            <a:r>
              <a:rPr lang="es-ES" dirty="0" err="1"/>
              <a:t>Congress</a:t>
            </a:r>
            <a:r>
              <a:rPr lang="es-ES" dirty="0"/>
              <a:t>, a Barcelona. </a:t>
            </a:r>
            <a:r>
              <a:rPr lang="es-ES" i="1" dirty="0"/>
              <a:t>28 </a:t>
            </a:r>
            <a:r>
              <a:rPr lang="es-ES" i="1" dirty="0" err="1"/>
              <a:t>d’octubre</a:t>
            </a:r>
            <a:endParaRPr lang="es-ES" i="1" dirty="0"/>
          </a:p>
          <a:p>
            <a:pPr>
              <a:buFont typeface="Wingdings" panose="05000000000000000000" pitchFamily="2" charset="2"/>
              <a:buChar char="q"/>
            </a:pPr>
            <a:r>
              <a:rPr lang="es-ES" dirty="0" err="1"/>
              <a:t>Assistència</a:t>
            </a:r>
            <a:r>
              <a:rPr lang="es-ES" dirty="0"/>
              <a:t> a la </a:t>
            </a:r>
            <a:r>
              <a:rPr lang="es-ES" dirty="0" err="1"/>
              <a:t>Conferència</a:t>
            </a:r>
            <a:r>
              <a:rPr lang="es-ES" dirty="0"/>
              <a:t> del </a:t>
            </a:r>
            <a:r>
              <a:rPr lang="es-ES" dirty="0" err="1"/>
              <a:t>Conseller</a:t>
            </a:r>
            <a:r>
              <a:rPr lang="es-ES" dirty="0"/>
              <a:t> de Salut sobre el </a:t>
            </a:r>
            <a:r>
              <a:rPr lang="es-ES" dirty="0" err="1"/>
              <a:t>Dret</a:t>
            </a:r>
            <a:r>
              <a:rPr lang="es-ES" dirty="0"/>
              <a:t> de la Salut. </a:t>
            </a:r>
            <a:r>
              <a:rPr lang="es-ES" i="1" dirty="0"/>
              <a:t>3 de noviembre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dirty="0"/>
              <a:t>Jornada Formativa a la FNETH, a Madrid. </a:t>
            </a:r>
            <a:r>
              <a:rPr lang="es-ES" i="1" dirty="0"/>
              <a:t>23 de </a:t>
            </a:r>
            <a:r>
              <a:rPr lang="es-ES" i="1" dirty="0" err="1"/>
              <a:t>novembre</a:t>
            </a:r>
            <a:endParaRPr lang="es-ES" i="1" dirty="0"/>
          </a:p>
          <a:p>
            <a:pPr marL="0" indent="0">
              <a:buNone/>
            </a:pPr>
            <a:endParaRPr lang="es-ES" i="1" dirty="0"/>
          </a:p>
          <a:p>
            <a:pPr>
              <a:buFont typeface="Wingdings" panose="05000000000000000000" pitchFamily="2" charset="2"/>
              <a:buChar char="q"/>
            </a:pPr>
            <a:endParaRPr lang="es-ES" i="1" dirty="0"/>
          </a:p>
          <a:p>
            <a:pPr marL="0" indent="0">
              <a:buNone/>
            </a:pPr>
            <a:endParaRPr lang="es-ES" dirty="0"/>
          </a:p>
          <a:p>
            <a:pPr>
              <a:buFont typeface="Wingdings" panose="05000000000000000000" pitchFamily="2" charset="2"/>
              <a:buChar char="q"/>
            </a:pPr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697" y="4353216"/>
            <a:ext cx="2304026" cy="150827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3042" y="4346862"/>
            <a:ext cx="2563458" cy="151463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2819" y="4353216"/>
            <a:ext cx="2111647" cy="151587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1762" y="4353216"/>
            <a:ext cx="2277078" cy="151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3442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Activitats</a:t>
            </a:r>
            <a:endParaRPr lang="ca-ES" sz="3600" b="1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1210" y="754381"/>
            <a:ext cx="1474470" cy="982979"/>
          </a:xfrm>
          <a:prstGeom prst="rect">
            <a:avLst/>
          </a:prstGeom>
        </p:spPr>
      </p:pic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097280" y="1845734"/>
            <a:ext cx="10367010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endParaRPr lang="es-ES" dirty="0"/>
          </a:p>
          <a:p>
            <a:pPr>
              <a:buFont typeface="Wingdings" panose="05000000000000000000" pitchFamily="2" charset="2"/>
              <a:buChar char="q"/>
            </a:pPr>
            <a:r>
              <a:rPr lang="es-ES" dirty="0" err="1"/>
              <a:t>Assistència</a:t>
            </a:r>
            <a:r>
              <a:rPr lang="es-ES" dirty="0"/>
              <a:t> al M4Social Day a la taula </a:t>
            </a:r>
            <a:r>
              <a:rPr lang="es-ES" dirty="0" err="1"/>
              <a:t>d’entitats</a:t>
            </a:r>
            <a:r>
              <a:rPr lang="es-ES" dirty="0"/>
              <a:t> del tercer sector, a Barcelona. </a:t>
            </a:r>
            <a:r>
              <a:rPr lang="es-ES" i="1" dirty="0"/>
              <a:t>24 de </a:t>
            </a:r>
            <a:r>
              <a:rPr lang="es-ES" i="1" dirty="0" err="1"/>
              <a:t>novembre</a:t>
            </a:r>
            <a:endParaRPr lang="es-ES" i="1" dirty="0"/>
          </a:p>
          <a:p>
            <a:pPr>
              <a:buFont typeface="Wingdings" panose="05000000000000000000" pitchFamily="2" charset="2"/>
              <a:buChar char="q"/>
            </a:pPr>
            <a:r>
              <a:rPr lang="es-ES" dirty="0" err="1"/>
              <a:t>Ponències</a:t>
            </a:r>
            <a:r>
              <a:rPr lang="es-ES" dirty="0"/>
              <a:t> en </a:t>
            </a:r>
            <a:r>
              <a:rPr lang="es-ES" dirty="0" err="1"/>
              <a:t>l’acte</a:t>
            </a:r>
            <a:r>
              <a:rPr lang="es-ES" dirty="0"/>
              <a:t> </a:t>
            </a:r>
            <a:r>
              <a:rPr lang="es-ES" dirty="0" err="1"/>
              <a:t>dels</a:t>
            </a:r>
            <a:r>
              <a:rPr lang="es-ES" dirty="0"/>
              <a:t> 1500 </a:t>
            </a:r>
            <a:r>
              <a:rPr lang="es-ES" dirty="0" err="1"/>
              <a:t>trasplantaments</a:t>
            </a:r>
            <a:r>
              <a:rPr lang="es-ES" dirty="0"/>
              <a:t> </a:t>
            </a:r>
            <a:r>
              <a:rPr lang="es-ES" dirty="0" err="1"/>
              <a:t>hepàtics</a:t>
            </a:r>
            <a:r>
              <a:rPr lang="es-ES" dirty="0"/>
              <a:t> en </a:t>
            </a:r>
            <a:r>
              <a:rPr lang="es-ES" dirty="0" err="1"/>
              <a:t>l’Hospital</a:t>
            </a:r>
            <a:r>
              <a:rPr lang="es-ES" dirty="0"/>
              <a:t> de </a:t>
            </a:r>
            <a:r>
              <a:rPr lang="es-ES" dirty="0" err="1"/>
              <a:t>Bellvitge</a:t>
            </a:r>
            <a:r>
              <a:rPr lang="es-ES" dirty="0"/>
              <a:t>. </a:t>
            </a:r>
            <a:r>
              <a:rPr lang="es-ES" i="1" dirty="0"/>
              <a:t>1 de desembre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12" name="Imagen 11" descr="https://pbs.twimg.com/media/CyBB6ZLWQAAgc7E.jpg:larg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23110" y="4339260"/>
            <a:ext cx="2185596" cy="151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785" y="4339260"/>
            <a:ext cx="2228850" cy="152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0040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600" b="1" dirty="0">
                <a:solidFill>
                  <a:schemeClr val="accent1"/>
                </a:solidFill>
                <a:latin typeface="+mn-lt"/>
              </a:rPr>
              <a:t>COMPTES DE RESULTATS I BALANÇ 2016</a:t>
            </a:r>
            <a:br>
              <a:rPr lang="es-ES" sz="3600" b="1" dirty="0">
                <a:solidFill>
                  <a:schemeClr val="accent1"/>
                </a:solidFill>
                <a:latin typeface="+mn-lt"/>
              </a:rPr>
            </a:br>
            <a:r>
              <a:rPr lang="es-ES" sz="3600" b="1" dirty="0">
                <a:solidFill>
                  <a:schemeClr val="accent1"/>
                </a:solidFill>
                <a:latin typeface="+mn-lt"/>
              </a:rPr>
              <a:t>	PRESSUPOST 2017</a:t>
            </a:r>
            <a:endParaRPr lang="ca-ES" sz="3600" b="1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a-ES" b="1" i="1" dirty="0">
              <a:solidFill>
                <a:schemeClr val="accent2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9750" y="4455620"/>
            <a:ext cx="2545326" cy="178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87897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600" b="1" dirty="0">
                <a:solidFill>
                  <a:schemeClr val="accent1"/>
                </a:solidFill>
                <a:latin typeface="+mn-lt"/>
              </a:rPr>
              <a:t>ALTRES ACTIVITATS</a:t>
            </a:r>
            <a:endParaRPr lang="ca-ES" sz="3600" b="1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a-ES" b="1" i="1" dirty="0">
              <a:solidFill>
                <a:schemeClr val="accent2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9750" y="4455620"/>
            <a:ext cx="2545326" cy="178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6574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Activitats</a:t>
            </a:r>
            <a:endParaRPr lang="ca-ES" sz="3600" b="1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1210" y="754381"/>
            <a:ext cx="1474470" cy="982979"/>
          </a:xfrm>
          <a:prstGeom prst="rect">
            <a:avLst/>
          </a:prstGeom>
        </p:spPr>
      </p:pic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s-ES" dirty="0"/>
              <a:t>Caminada </a:t>
            </a:r>
            <a:r>
              <a:rPr lang="es-ES" dirty="0" err="1"/>
              <a:t>d’agraïment</a:t>
            </a:r>
            <a:r>
              <a:rPr lang="es-ES" dirty="0"/>
              <a:t> al </a:t>
            </a:r>
            <a:r>
              <a:rPr lang="es-ES" dirty="0" err="1"/>
              <a:t>donant</a:t>
            </a:r>
            <a:r>
              <a:rPr lang="es-ES" dirty="0"/>
              <a:t>, a Barcelona. </a:t>
            </a:r>
            <a:r>
              <a:rPr lang="es-ES" i="1" dirty="0"/>
              <a:t>5 de </a:t>
            </a:r>
            <a:r>
              <a:rPr lang="es-ES" i="1" dirty="0" err="1"/>
              <a:t>juny</a:t>
            </a:r>
            <a:endParaRPr lang="ca-ES" i="1" dirty="0"/>
          </a:p>
          <a:p>
            <a:pPr>
              <a:buFont typeface="Wingdings" panose="05000000000000000000" pitchFamily="2" charset="2"/>
              <a:buChar char="q"/>
            </a:pPr>
            <a:r>
              <a:rPr lang="es-ES" dirty="0" err="1"/>
              <a:t>Trobada</a:t>
            </a:r>
            <a:r>
              <a:rPr lang="es-ES" dirty="0"/>
              <a:t> </a:t>
            </a:r>
            <a:r>
              <a:rPr lang="es-ES" dirty="0" err="1"/>
              <a:t>d‘associats,familiars</a:t>
            </a:r>
            <a:r>
              <a:rPr lang="es-ES" dirty="0"/>
              <a:t> i </a:t>
            </a:r>
            <a:r>
              <a:rPr lang="es-ES" dirty="0" err="1"/>
              <a:t>amics</a:t>
            </a:r>
            <a:r>
              <a:rPr lang="es-ES" dirty="0"/>
              <a:t> a la </a:t>
            </a:r>
            <a:r>
              <a:rPr lang="es-ES" dirty="0" err="1"/>
              <a:t>Vall</a:t>
            </a:r>
            <a:r>
              <a:rPr lang="es-ES" dirty="0"/>
              <a:t> de Núria. </a:t>
            </a:r>
            <a:r>
              <a:rPr lang="es-ES" i="1" dirty="0"/>
              <a:t>17 de </a:t>
            </a:r>
            <a:r>
              <a:rPr lang="es-ES" i="1" dirty="0" err="1"/>
              <a:t>setembre</a:t>
            </a:r>
            <a:endParaRPr lang="es-ES" i="1" dirty="0"/>
          </a:p>
          <a:p>
            <a:pPr>
              <a:buFont typeface="Wingdings" panose="05000000000000000000" pitchFamily="2" charset="2"/>
              <a:buChar char="q"/>
            </a:pPr>
            <a:r>
              <a:rPr lang="es-ES" dirty="0"/>
              <a:t>Entrevista a Radio </a:t>
            </a:r>
            <a:r>
              <a:rPr lang="es-ES" dirty="0" err="1"/>
              <a:t>Sant</a:t>
            </a:r>
            <a:r>
              <a:rPr lang="es-ES" dirty="0"/>
              <a:t> </a:t>
            </a:r>
            <a:r>
              <a:rPr lang="es-ES" dirty="0" err="1"/>
              <a:t>Fost</a:t>
            </a:r>
            <a:r>
              <a:rPr lang="es-ES" dirty="0"/>
              <a:t>. </a:t>
            </a:r>
            <a:r>
              <a:rPr lang="es-ES" i="1" dirty="0"/>
              <a:t>24 de </a:t>
            </a:r>
            <a:r>
              <a:rPr lang="es-ES" i="1" dirty="0" err="1"/>
              <a:t>setembre</a:t>
            </a:r>
            <a:endParaRPr lang="es-ES" i="1" dirty="0"/>
          </a:p>
          <a:p>
            <a:pPr>
              <a:buFont typeface="Wingdings" panose="05000000000000000000" pitchFamily="2" charset="2"/>
              <a:buChar char="q"/>
            </a:pPr>
            <a:r>
              <a:rPr lang="es-ES" dirty="0" err="1"/>
              <a:t>Presentació</a:t>
            </a:r>
            <a:r>
              <a:rPr lang="es-ES" dirty="0"/>
              <a:t> de la </a:t>
            </a:r>
            <a:r>
              <a:rPr lang="es-ES" dirty="0" err="1"/>
              <a:t>Delegació</a:t>
            </a:r>
            <a:r>
              <a:rPr lang="es-ES" dirty="0"/>
              <a:t> del </a:t>
            </a:r>
            <a:r>
              <a:rPr lang="es-ES" dirty="0" err="1"/>
              <a:t>Vallès</a:t>
            </a:r>
            <a:r>
              <a:rPr lang="es-ES" dirty="0"/>
              <a:t> Occidental a </a:t>
            </a:r>
            <a:r>
              <a:rPr lang="es-ES" dirty="0" err="1"/>
              <a:t>l’Alcalde</a:t>
            </a:r>
            <a:r>
              <a:rPr lang="es-ES" dirty="0"/>
              <a:t> de Terrassa. </a:t>
            </a:r>
            <a:r>
              <a:rPr lang="es-ES" i="1" dirty="0"/>
              <a:t>27 de </a:t>
            </a:r>
            <a:r>
              <a:rPr lang="es-ES" i="1" dirty="0" err="1"/>
              <a:t>setembre</a:t>
            </a:r>
            <a:endParaRPr lang="es-ES" i="1" dirty="0"/>
          </a:p>
          <a:p>
            <a:pPr>
              <a:buFont typeface="Wingdings" panose="05000000000000000000" pitchFamily="2" charset="2"/>
              <a:buChar char="q"/>
            </a:pPr>
            <a:endParaRPr lang="es-ES" i="1" dirty="0"/>
          </a:p>
          <a:p>
            <a:pPr marL="0" indent="0">
              <a:buNone/>
            </a:pPr>
            <a:endParaRPr lang="es-ES" i="1" dirty="0"/>
          </a:p>
          <a:p>
            <a:pPr>
              <a:buFont typeface="Wingdings" panose="05000000000000000000" pitchFamily="2" charset="2"/>
              <a:buChar char="q"/>
            </a:pPr>
            <a:endParaRPr lang="es-ES" i="1" dirty="0"/>
          </a:p>
          <a:p>
            <a:pPr marL="0" indent="0">
              <a:buNone/>
            </a:pPr>
            <a:endParaRPr lang="es-ES" dirty="0"/>
          </a:p>
          <a:p>
            <a:pPr>
              <a:buFont typeface="Wingdings" panose="05000000000000000000" pitchFamily="2" charset="2"/>
              <a:buChar char="q"/>
            </a:pP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547" y="4353216"/>
            <a:ext cx="2324176" cy="150827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9070" y="4353216"/>
            <a:ext cx="2246453" cy="151587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2809" y="4353216"/>
            <a:ext cx="2191666" cy="150827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1761" y="4407246"/>
            <a:ext cx="2176958" cy="145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03497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Activitats</a:t>
            </a:r>
            <a:endParaRPr lang="ca-ES" sz="3600" b="1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1210" y="754381"/>
            <a:ext cx="1474470" cy="982979"/>
          </a:xfrm>
          <a:prstGeom prst="rect">
            <a:avLst/>
          </a:prstGeom>
        </p:spPr>
      </p:pic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s-ES" dirty="0"/>
              <a:t>Visita al </a:t>
            </a:r>
            <a:r>
              <a:rPr lang="es-ES" dirty="0" err="1"/>
              <a:t>Banc</a:t>
            </a:r>
            <a:r>
              <a:rPr lang="es-ES" dirty="0"/>
              <a:t> de </a:t>
            </a:r>
            <a:r>
              <a:rPr lang="es-ES" dirty="0" err="1"/>
              <a:t>Sang</a:t>
            </a:r>
            <a:r>
              <a:rPr lang="es-ES" dirty="0"/>
              <a:t> i </a:t>
            </a:r>
            <a:r>
              <a:rPr lang="es-ES" dirty="0" err="1"/>
              <a:t>Teixits</a:t>
            </a:r>
            <a:r>
              <a:rPr lang="es-ES" dirty="0"/>
              <a:t>, i </a:t>
            </a:r>
            <a:r>
              <a:rPr lang="es-ES" dirty="0" err="1"/>
              <a:t>l’OCATT</a:t>
            </a:r>
            <a:r>
              <a:rPr lang="es-ES" dirty="0"/>
              <a:t>. </a:t>
            </a:r>
            <a:r>
              <a:rPr lang="es-ES" i="1" dirty="0"/>
              <a:t>6 de </a:t>
            </a:r>
            <a:r>
              <a:rPr lang="es-ES" i="1" dirty="0" err="1"/>
              <a:t>novembre</a:t>
            </a:r>
            <a:endParaRPr lang="ca-ES" i="1" dirty="0"/>
          </a:p>
          <a:p>
            <a:pPr>
              <a:buFont typeface="Wingdings" panose="05000000000000000000" pitchFamily="2" charset="2"/>
              <a:buChar char="q"/>
            </a:pPr>
            <a:r>
              <a:rPr lang="es-ES" dirty="0"/>
              <a:t>Obertura nova </a:t>
            </a:r>
            <a:r>
              <a:rPr lang="es-ES" dirty="0" err="1"/>
              <a:t>delegació</a:t>
            </a:r>
            <a:r>
              <a:rPr lang="es-ES" dirty="0"/>
              <a:t> a Comarques </a:t>
            </a:r>
            <a:r>
              <a:rPr lang="es-ES" dirty="0" err="1"/>
              <a:t>Gironines</a:t>
            </a:r>
            <a:r>
              <a:rPr lang="es-ES" i="1" dirty="0"/>
              <a:t>. 9 de noviembre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dirty="0" err="1"/>
              <a:t>Assistència</a:t>
            </a:r>
            <a:r>
              <a:rPr lang="es-ES" dirty="0"/>
              <a:t> a </a:t>
            </a:r>
            <a:r>
              <a:rPr lang="es-ES" dirty="0" err="1"/>
              <a:t>l’Assemblea</a:t>
            </a:r>
            <a:r>
              <a:rPr lang="es-ES" dirty="0"/>
              <a:t> de la FNETH, a Madrid. </a:t>
            </a:r>
            <a:r>
              <a:rPr lang="es-ES" i="1" dirty="0"/>
              <a:t>24 de noviembre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dirty="0"/>
              <a:t>Dinar de </a:t>
            </a:r>
            <a:r>
              <a:rPr lang="es-ES" dirty="0" err="1"/>
              <a:t>Germanor</a:t>
            </a:r>
            <a:r>
              <a:rPr lang="es-ES" dirty="0"/>
              <a:t> ATHC. </a:t>
            </a:r>
            <a:r>
              <a:rPr lang="es-ES" i="1" dirty="0"/>
              <a:t>26 de </a:t>
            </a:r>
            <a:r>
              <a:rPr lang="es-ES" i="1" dirty="0" err="1"/>
              <a:t>novembre</a:t>
            </a:r>
            <a:endParaRPr lang="es-ES" i="1" dirty="0"/>
          </a:p>
          <a:p>
            <a:pPr>
              <a:buFont typeface="Wingdings" panose="05000000000000000000" pitchFamily="2" charset="2"/>
              <a:buChar char="q"/>
            </a:pPr>
            <a:endParaRPr lang="es-ES" i="1" dirty="0"/>
          </a:p>
          <a:p>
            <a:pPr marL="0" indent="0">
              <a:buNone/>
            </a:pPr>
            <a:endParaRPr lang="es-ES" i="1" dirty="0"/>
          </a:p>
          <a:p>
            <a:pPr marL="0" indent="0">
              <a:buNone/>
            </a:pPr>
            <a:endParaRPr lang="es-ES" i="1" dirty="0"/>
          </a:p>
          <a:p>
            <a:pPr>
              <a:buFont typeface="Wingdings" panose="05000000000000000000" pitchFamily="2" charset="2"/>
              <a:buChar char="q"/>
            </a:pPr>
            <a:endParaRPr lang="es-ES" i="1" dirty="0"/>
          </a:p>
          <a:p>
            <a:pPr marL="0" indent="0">
              <a:buNone/>
            </a:pPr>
            <a:endParaRPr lang="es-ES" dirty="0"/>
          </a:p>
          <a:p>
            <a:pPr>
              <a:buFont typeface="Wingdings" panose="05000000000000000000" pitchFamily="2" charset="2"/>
              <a:buChar char="q"/>
            </a:pPr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4111414"/>
            <a:ext cx="2329781" cy="175767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0290" y="4111414"/>
            <a:ext cx="2194739" cy="172686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8258" y="4111414"/>
            <a:ext cx="2428790" cy="172686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0277" y="4142229"/>
            <a:ext cx="2272018" cy="172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83164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Entrevistes i </a:t>
            </a:r>
            <a:r>
              <a:rPr lang="es-ES" sz="36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notícies</a:t>
            </a:r>
            <a:r>
              <a:rPr lang="es-ES" sz="36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36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publicades</a:t>
            </a:r>
            <a:endParaRPr lang="ca-ES" sz="3600" b="1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1210" y="754381"/>
            <a:ext cx="1474470" cy="982979"/>
          </a:xfrm>
          <a:prstGeom prst="rect">
            <a:avLst/>
          </a:prstGeom>
        </p:spPr>
      </p:pic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097280" y="1845734"/>
            <a:ext cx="10458450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s-ES" dirty="0"/>
              <a:t>Entrevista al </a:t>
            </a:r>
            <a:r>
              <a:rPr lang="es-ES" dirty="0" err="1"/>
              <a:t>president</a:t>
            </a:r>
            <a:r>
              <a:rPr lang="es-ES" dirty="0"/>
              <a:t> de </a:t>
            </a:r>
            <a:r>
              <a:rPr lang="es-ES" dirty="0" err="1"/>
              <a:t>l’ATHC</a:t>
            </a:r>
            <a:r>
              <a:rPr lang="es-ES" dirty="0"/>
              <a:t> a la Revista </a:t>
            </a:r>
            <a:r>
              <a:rPr lang="es-ES" dirty="0" err="1"/>
              <a:t>Asscat</a:t>
            </a:r>
            <a:r>
              <a:rPr lang="es-ES" dirty="0"/>
              <a:t>. </a:t>
            </a:r>
            <a:r>
              <a:rPr lang="es-ES" i="1" dirty="0"/>
              <a:t>4 de </a:t>
            </a:r>
            <a:r>
              <a:rPr lang="es-ES" i="1" dirty="0" err="1"/>
              <a:t>juliol</a:t>
            </a:r>
            <a:endParaRPr lang="es-ES" i="1" dirty="0"/>
          </a:p>
          <a:p>
            <a:pPr marL="0" indent="0">
              <a:buNone/>
            </a:pPr>
            <a:r>
              <a:rPr lang="ca-ES" sz="1200" u="sng" dirty="0">
                <a:hlinkClick r:id="rId3"/>
              </a:rPr>
              <a:t>http://asscat-hepatitis.org/hepatitis-tusaludestuderecho/josep-maria-martinez-presidente-de-la-asociacion-de-trasplantados-hepaticos-de-cataluna-athc/</a:t>
            </a:r>
            <a:r>
              <a:rPr lang="ca-ES" sz="1200" dirty="0"/>
              <a:t> </a:t>
            </a:r>
          </a:p>
          <a:p>
            <a:pPr>
              <a:buFont typeface="Wingdings" panose="05000000000000000000" pitchFamily="2" charset="2"/>
              <a:buChar char="q"/>
            </a:pPr>
            <a:endParaRPr lang="es-ES" dirty="0"/>
          </a:p>
          <a:p>
            <a:pPr>
              <a:buFont typeface="Wingdings" panose="05000000000000000000" pitchFamily="2" charset="2"/>
              <a:buChar char="q"/>
            </a:pPr>
            <a:r>
              <a:rPr lang="es-ES" dirty="0" err="1"/>
              <a:t>Notícia</a:t>
            </a:r>
            <a:r>
              <a:rPr lang="es-ES" dirty="0"/>
              <a:t> publicada al </a:t>
            </a:r>
            <a:r>
              <a:rPr lang="es-ES" dirty="0" err="1"/>
              <a:t>Diari</a:t>
            </a:r>
            <a:r>
              <a:rPr lang="es-ES" dirty="0"/>
              <a:t> de Terrassa sobre la obertura de la </a:t>
            </a:r>
            <a:r>
              <a:rPr lang="es-ES" dirty="0" err="1"/>
              <a:t>Delegació</a:t>
            </a:r>
            <a:r>
              <a:rPr lang="es-ES" dirty="0"/>
              <a:t> en el </a:t>
            </a:r>
            <a:r>
              <a:rPr lang="es-ES" dirty="0" err="1"/>
              <a:t>Vallès</a:t>
            </a:r>
            <a:r>
              <a:rPr lang="es-ES" dirty="0"/>
              <a:t>. </a:t>
            </a:r>
            <a:r>
              <a:rPr lang="es-ES" i="1" dirty="0"/>
              <a:t>27 de </a:t>
            </a:r>
            <a:r>
              <a:rPr lang="es-ES" i="1" dirty="0" err="1"/>
              <a:t>setembre</a:t>
            </a:r>
            <a:endParaRPr lang="es-ES" i="1" dirty="0"/>
          </a:p>
          <a:p>
            <a:pPr marL="0" indent="0">
              <a:buNone/>
            </a:pPr>
            <a:r>
              <a:rPr lang="ca-ES" sz="1200" u="sng" dirty="0">
                <a:hlinkClick r:id="rId4"/>
              </a:rPr>
              <a:t>http://www.diarideterrassa.es/terrassa/2016/09/27/nueva-sede-trasplantados-hepaticos/38646.html</a:t>
            </a:r>
            <a:endParaRPr lang="ca-ES" sz="1200" dirty="0"/>
          </a:p>
          <a:p>
            <a:pPr marL="0" indent="0">
              <a:buNone/>
            </a:pPr>
            <a:endParaRPr lang="es-ES" dirty="0"/>
          </a:p>
          <a:p>
            <a:pPr>
              <a:buFont typeface="Wingdings" panose="05000000000000000000" pitchFamily="2" charset="2"/>
              <a:buChar char="q"/>
            </a:pPr>
            <a:r>
              <a:rPr lang="es-ES" dirty="0"/>
              <a:t>Entrevista al </a:t>
            </a:r>
            <a:r>
              <a:rPr lang="es-ES" dirty="0" err="1"/>
              <a:t>delegat</a:t>
            </a:r>
            <a:r>
              <a:rPr lang="es-ES" dirty="0"/>
              <a:t> de </a:t>
            </a:r>
            <a:r>
              <a:rPr lang="es-ES" dirty="0" err="1"/>
              <a:t>l’ATHC</a:t>
            </a:r>
            <a:r>
              <a:rPr lang="es-ES" dirty="0"/>
              <a:t> a Comarques </a:t>
            </a:r>
            <a:r>
              <a:rPr lang="es-ES" dirty="0" err="1"/>
              <a:t>Gironines</a:t>
            </a:r>
            <a:r>
              <a:rPr lang="es-ES" dirty="0"/>
              <a:t> al </a:t>
            </a:r>
            <a:r>
              <a:rPr lang="es-ES" dirty="0" err="1"/>
              <a:t>Diari</a:t>
            </a:r>
            <a:r>
              <a:rPr lang="es-ES" dirty="0"/>
              <a:t> Ara.cat. </a:t>
            </a:r>
            <a:r>
              <a:rPr lang="es-ES" i="1" dirty="0"/>
              <a:t>29 de </a:t>
            </a:r>
            <a:r>
              <a:rPr lang="es-ES" i="1" dirty="0" err="1"/>
              <a:t>setembre</a:t>
            </a:r>
            <a:endParaRPr lang="es-ES" i="1" dirty="0"/>
          </a:p>
          <a:p>
            <a:pPr marL="0" indent="0">
              <a:buNone/>
            </a:pPr>
            <a:r>
              <a:rPr lang="ca-ES" sz="1200" u="sng" dirty="0">
                <a:hlinkClick r:id="rId5"/>
              </a:rPr>
              <a:t>http://m.ara.cat/comarquesgironines/ARTUR-MARQUES-voluntaris-important-latencio_0_1659434066.html</a:t>
            </a:r>
            <a:endParaRPr lang="ca-ES" sz="1200" dirty="0"/>
          </a:p>
          <a:p>
            <a:pPr marL="0" indent="0">
              <a:buNone/>
            </a:pPr>
            <a:endParaRPr lang="es-ES" i="1" dirty="0"/>
          </a:p>
        </p:txBody>
      </p:sp>
    </p:spTree>
    <p:extLst>
      <p:ext uri="{BB962C8B-B14F-4D97-AF65-F5344CB8AC3E}">
        <p14:creationId xmlns:p14="http://schemas.microsoft.com/office/powerpoint/2010/main" xmlns="" val="3675097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Nou</a:t>
            </a:r>
            <a:r>
              <a:rPr lang="es-ES" sz="36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logos. Nova web</a:t>
            </a:r>
            <a:endParaRPr lang="ca-ES" sz="3600" b="1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1210" y="754381"/>
            <a:ext cx="1474470" cy="982979"/>
          </a:xfrm>
          <a:prstGeom prst="rect">
            <a:avLst/>
          </a:prstGeom>
        </p:spPr>
      </p:pic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i="1" dirty="0"/>
          </a:p>
          <a:p>
            <a:pPr marL="0" indent="0">
              <a:buNone/>
            </a:pPr>
            <a:endParaRPr lang="es-ES" i="1" dirty="0"/>
          </a:p>
          <a:p>
            <a:pPr>
              <a:buFont typeface="Wingdings" panose="05000000000000000000" pitchFamily="2" charset="2"/>
              <a:buChar char="q"/>
            </a:pPr>
            <a:endParaRPr lang="es-ES" i="1" dirty="0"/>
          </a:p>
          <a:p>
            <a:pPr marL="0" indent="0">
              <a:buNone/>
            </a:pPr>
            <a:endParaRPr lang="es-ES" dirty="0"/>
          </a:p>
          <a:p>
            <a:pPr>
              <a:buFont typeface="Wingdings" panose="05000000000000000000" pitchFamily="2" charset="2"/>
              <a:buChar char="q"/>
            </a:pP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" y="2205138"/>
            <a:ext cx="10668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42887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Xarxes</a:t>
            </a:r>
            <a:r>
              <a:rPr lang="es-ES" sz="36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36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socials</a:t>
            </a:r>
            <a:endParaRPr lang="ca-ES" sz="3600" b="1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1210" y="754381"/>
            <a:ext cx="1474470" cy="982979"/>
          </a:xfrm>
          <a:prstGeom prst="rect">
            <a:avLst/>
          </a:prstGeom>
        </p:spPr>
      </p:pic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i="1" dirty="0"/>
          </a:p>
          <a:p>
            <a:pPr marL="0" indent="0">
              <a:buNone/>
            </a:pPr>
            <a:endParaRPr lang="es-ES" i="1" dirty="0"/>
          </a:p>
          <a:p>
            <a:pPr>
              <a:buFont typeface="Wingdings" panose="05000000000000000000" pitchFamily="2" charset="2"/>
              <a:buChar char="q"/>
            </a:pPr>
            <a:endParaRPr lang="es-ES" i="1" dirty="0"/>
          </a:p>
          <a:p>
            <a:pPr marL="0" indent="0">
              <a:buNone/>
            </a:pPr>
            <a:endParaRPr lang="es-ES" dirty="0"/>
          </a:p>
          <a:p>
            <a:pPr>
              <a:buFont typeface="Wingdings" panose="05000000000000000000" pitchFamily="2" charset="2"/>
              <a:buChar char="q"/>
            </a:pP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441" y="1845734"/>
            <a:ext cx="4783894" cy="4305869"/>
          </a:xfrm>
          <a:prstGeom prst="rect">
            <a:avLst/>
          </a:prstGeo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377940" y="2609418"/>
            <a:ext cx="4418135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97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97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97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97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97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97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97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97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97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77900" algn="l"/>
              </a:tabLst>
            </a:pPr>
            <a:r>
              <a:rPr kumimoji="0" lang="es-ES" altLang="ca-ES" sz="11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ca-ES" altLang="ca-E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77900" algn="l"/>
              </a:tabLst>
            </a:pPr>
            <a:r>
              <a:rPr kumimoji="0" lang="es-ES" altLang="ca-ES" sz="11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endParaRPr kumimoji="0" lang="ca-ES" altLang="ca-E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77900" algn="l"/>
              </a:tabLst>
            </a:pPr>
            <a:r>
              <a:rPr kumimoji="0" lang="es-ES" altLang="ca-ES" sz="11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77900" algn="l"/>
              </a:tabLst>
            </a:pPr>
            <a:endParaRPr lang="es-ES" altLang="ca-ES" sz="1100" dirty="0">
              <a:solidFill>
                <a:srgbClr val="33333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hlinkClick r:id="rId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77900" algn="l"/>
              </a:tabLst>
            </a:pPr>
            <a:r>
              <a:rPr kumimoji="0" lang="es-ES" altLang="ca-E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www.facebook/ATHC.ATHC</a:t>
            </a:r>
            <a:r>
              <a:rPr kumimoji="0" lang="ca-ES" altLang="ca-E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ca-ES" altLang="ca-E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77900" algn="l"/>
              </a:tabLst>
            </a:pPr>
            <a:endParaRPr kumimoji="0" lang="es-ES" altLang="ca-E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77900" algn="l"/>
              </a:tabLst>
            </a:pPr>
            <a:r>
              <a:rPr kumimoji="0" lang="es-ES" altLang="ca-E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www.twiter/@ATHCAT</a:t>
            </a:r>
            <a:endParaRPr kumimoji="0" lang="es-ES" altLang="ca-E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70672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600" b="1" dirty="0">
                <a:solidFill>
                  <a:schemeClr val="accent1"/>
                </a:solidFill>
                <a:latin typeface="+mn-lt"/>
              </a:rPr>
              <a:t>OBJECTIUS 2017</a:t>
            </a:r>
            <a:endParaRPr lang="ca-ES" sz="3600" b="1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a-ES" b="1" i="1" dirty="0">
              <a:solidFill>
                <a:schemeClr val="accent2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9750" y="4455620"/>
            <a:ext cx="2545326" cy="178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54025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Objectius</a:t>
            </a:r>
            <a:r>
              <a:rPr lang="es-ES" sz="36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2017</a:t>
            </a:r>
            <a:endParaRPr lang="ca-ES" sz="3600" b="1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1210" y="754381"/>
            <a:ext cx="1474470" cy="982979"/>
          </a:xfrm>
          <a:prstGeom prst="rect">
            <a:avLst/>
          </a:prstGeom>
        </p:spPr>
      </p:pic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097280" y="1988609"/>
            <a:ext cx="10058400" cy="4023360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s-ES" dirty="0" err="1"/>
              <a:t>Publicació</a:t>
            </a:r>
            <a:r>
              <a:rPr lang="es-ES" dirty="0"/>
              <a:t> </a:t>
            </a:r>
            <a:r>
              <a:rPr lang="es-ES" dirty="0" err="1"/>
              <a:t>Butlletí</a:t>
            </a:r>
            <a:r>
              <a:rPr lang="es-ES" dirty="0"/>
              <a:t> DONAR VIDA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dirty="0" err="1"/>
              <a:t>Participació</a:t>
            </a:r>
            <a:r>
              <a:rPr lang="es-ES" dirty="0"/>
              <a:t> en les </a:t>
            </a:r>
            <a:r>
              <a:rPr lang="es-ES" dirty="0" err="1"/>
              <a:t>Fires</a:t>
            </a:r>
            <a:r>
              <a:rPr lang="es-ES" dirty="0"/>
              <a:t> de Salut de diferentes </a:t>
            </a:r>
            <a:r>
              <a:rPr lang="es-ES" dirty="0" err="1"/>
              <a:t>poblacions</a:t>
            </a:r>
            <a:r>
              <a:rPr lang="es-ES" dirty="0"/>
              <a:t> de Catalunya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dirty="0" err="1"/>
              <a:t>Organització</a:t>
            </a:r>
            <a:r>
              <a:rPr lang="es-ES" dirty="0"/>
              <a:t> de </a:t>
            </a:r>
            <a:r>
              <a:rPr lang="es-ES" dirty="0" err="1"/>
              <a:t>conferències</a:t>
            </a:r>
            <a:r>
              <a:rPr lang="es-ES" dirty="0"/>
              <a:t> sobre les </a:t>
            </a:r>
            <a:r>
              <a:rPr lang="es-ES" dirty="0" err="1"/>
              <a:t>malalties</a:t>
            </a:r>
            <a:r>
              <a:rPr lang="es-ES" dirty="0"/>
              <a:t> </a:t>
            </a:r>
            <a:r>
              <a:rPr lang="es-ES" dirty="0" err="1"/>
              <a:t>hepàtiques</a:t>
            </a:r>
            <a:r>
              <a:rPr lang="es-ES" dirty="0"/>
              <a:t> i </a:t>
            </a:r>
            <a:r>
              <a:rPr lang="es-ES" dirty="0" err="1"/>
              <a:t>els</a:t>
            </a:r>
            <a:r>
              <a:rPr lang="es-ES" dirty="0"/>
              <a:t> </a:t>
            </a:r>
            <a:r>
              <a:rPr lang="es-ES" dirty="0" err="1"/>
              <a:t>trasplantaments</a:t>
            </a:r>
            <a:endParaRPr lang="es-ES" dirty="0"/>
          </a:p>
          <a:p>
            <a:pPr>
              <a:buFont typeface="Wingdings" panose="05000000000000000000" pitchFamily="2" charset="2"/>
              <a:buChar char="q"/>
            </a:pPr>
            <a:r>
              <a:rPr lang="es-ES" dirty="0" err="1"/>
              <a:t>Defensar</a:t>
            </a:r>
            <a:r>
              <a:rPr lang="es-ES" dirty="0"/>
              <a:t> </a:t>
            </a:r>
            <a:r>
              <a:rPr lang="es-ES" dirty="0" err="1"/>
              <a:t>davant</a:t>
            </a:r>
            <a:r>
              <a:rPr lang="es-ES" dirty="0"/>
              <a:t> </a:t>
            </a:r>
            <a:r>
              <a:rPr lang="es-ES" dirty="0" err="1"/>
              <a:t>l’Administració</a:t>
            </a:r>
            <a:r>
              <a:rPr lang="es-ES" dirty="0"/>
              <a:t> la </a:t>
            </a:r>
            <a:r>
              <a:rPr lang="es-ES" dirty="0" err="1"/>
              <a:t>preservació</a:t>
            </a:r>
            <a:r>
              <a:rPr lang="es-ES" dirty="0"/>
              <a:t> </a:t>
            </a:r>
            <a:r>
              <a:rPr lang="es-ES" dirty="0" err="1"/>
              <a:t>dels</a:t>
            </a:r>
            <a:r>
              <a:rPr lang="es-ES" dirty="0"/>
              <a:t> </a:t>
            </a:r>
            <a:r>
              <a:rPr lang="es-ES" dirty="0" err="1"/>
              <a:t>drets</a:t>
            </a:r>
            <a:r>
              <a:rPr lang="es-ES" dirty="0"/>
              <a:t> i </a:t>
            </a:r>
            <a:r>
              <a:rPr lang="es-ES" dirty="0" err="1"/>
              <a:t>prestacions</a:t>
            </a:r>
            <a:r>
              <a:rPr lang="es-ES" dirty="0"/>
              <a:t> </a:t>
            </a:r>
            <a:r>
              <a:rPr lang="es-ES" dirty="0" err="1"/>
              <a:t>dels</a:t>
            </a:r>
            <a:r>
              <a:rPr lang="es-ES" dirty="0"/>
              <a:t> </a:t>
            </a:r>
            <a:r>
              <a:rPr lang="es-ES" dirty="0" err="1"/>
              <a:t>donants</a:t>
            </a:r>
            <a:r>
              <a:rPr lang="es-ES" dirty="0"/>
              <a:t> </a:t>
            </a:r>
            <a:r>
              <a:rPr lang="es-ES" dirty="0" err="1"/>
              <a:t>vius</a:t>
            </a:r>
            <a:endParaRPr lang="es-ES" dirty="0"/>
          </a:p>
          <a:p>
            <a:pPr>
              <a:buFont typeface="Wingdings" panose="05000000000000000000" pitchFamily="2" charset="2"/>
              <a:buChar char="q"/>
            </a:pPr>
            <a:r>
              <a:rPr lang="es-ES" dirty="0"/>
              <a:t>Continuar </a:t>
            </a:r>
            <a:r>
              <a:rPr lang="es-ES" dirty="0" err="1"/>
              <a:t>donant</a:t>
            </a:r>
            <a:r>
              <a:rPr lang="es-ES" dirty="0"/>
              <a:t> </a:t>
            </a:r>
            <a:r>
              <a:rPr lang="es-ES" dirty="0" err="1"/>
              <a:t>visibilitat</a:t>
            </a:r>
            <a:r>
              <a:rPr lang="es-ES" dirty="0"/>
              <a:t> a la </a:t>
            </a:r>
            <a:r>
              <a:rPr lang="es-ES" dirty="0" err="1"/>
              <a:t>nostra</a:t>
            </a:r>
            <a:r>
              <a:rPr lang="es-ES" dirty="0"/>
              <a:t> </a:t>
            </a:r>
            <a:r>
              <a:rPr lang="es-ES" dirty="0" err="1"/>
              <a:t>Associació</a:t>
            </a:r>
            <a:r>
              <a:rPr lang="es-ES" dirty="0"/>
              <a:t>: obertura </a:t>
            </a:r>
            <a:r>
              <a:rPr lang="es-ES" dirty="0" err="1"/>
              <a:t>Delegació</a:t>
            </a:r>
            <a:r>
              <a:rPr lang="es-ES" dirty="0"/>
              <a:t> a Tarragona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dirty="0"/>
              <a:t>Potenciar el </a:t>
            </a:r>
            <a:r>
              <a:rPr lang="es-ES" dirty="0" err="1"/>
              <a:t>voluntariat</a:t>
            </a:r>
            <a:r>
              <a:rPr lang="es-ES" dirty="0"/>
              <a:t>: </a:t>
            </a:r>
            <a:r>
              <a:rPr lang="es-ES" dirty="0" err="1"/>
              <a:t>necessitat</a:t>
            </a:r>
            <a:r>
              <a:rPr lang="es-ES" dirty="0"/>
              <a:t> de </a:t>
            </a:r>
            <a:r>
              <a:rPr lang="es-ES" dirty="0" err="1"/>
              <a:t>més</a:t>
            </a:r>
            <a:r>
              <a:rPr lang="es-ES" dirty="0"/>
              <a:t> </a:t>
            </a:r>
            <a:r>
              <a:rPr lang="es-ES" dirty="0" err="1"/>
              <a:t>voluntaris</a:t>
            </a:r>
            <a:endParaRPr lang="es-ES" dirty="0"/>
          </a:p>
          <a:p>
            <a:pPr>
              <a:buFont typeface="Wingdings" panose="05000000000000000000" pitchFamily="2" charset="2"/>
              <a:buChar char="q"/>
            </a:pPr>
            <a:r>
              <a:rPr lang="es-ES" dirty="0"/>
              <a:t>Impulsar </a:t>
            </a:r>
            <a:r>
              <a:rPr lang="es-ES" dirty="0" err="1"/>
              <a:t>activitats</a:t>
            </a:r>
            <a:r>
              <a:rPr lang="es-ES" dirty="0"/>
              <a:t> de </a:t>
            </a:r>
            <a:r>
              <a:rPr lang="es-ES" dirty="0" err="1"/>
              <a:t>relació</a:t>
            </a:r>
            <a:r>
              <a:rPr lang="es-ES" dirty="0"/>
              <a:t> entre </a:t>
            </a:r>
            <a:r>
              <a:rPr lang="es-ES" dirty="0" err="1"/>
              <a:t>els</a:t>
            </a:r>
            <a:r>
              <a:rPr lang="es-ES" dirty="0"/>
              <a:t> </a:t>
            </a:r>
            <a:r>
              <a:rPr lang="es-ES" dirty="0" err="1"/>
              <a:t>associats,amics</a:t>
            </a:r>
            <a:r>
              <a:rPr lang="es-ES" dirty="0"/>
              <a:t> i </a:t>
            </a:r>
            <a:r>
              <a:rPr lang="es-ES" dirty="0" err="1"/>
              <a:t>familiars</a:t>
            </a:r>
            <a:r>
              <a:rPr lang="es-ES" dirty="0"/>
              <a:t>: </a:t>
            </a:r>
            <a:r>
              <a:rPr lang="es-ES" dirty="0" err="1"/>
              <a:t>caminades</a:t>
            </a:r>
            <a:endParaRPr lang="es-ES" dirty="0"/>
          </a:p>
          <a:p>
            <a:pPr>
              <a:buFont typeface="Wingdings" panose="05000000000000000000" pitchFamily="2" charset="2"/>
              <a:buChar char="q"/>
            </a:pPr>
            <a:r>
              <a:rPr lang="es-ES" dirty="0"/>
              <a:t>Seguir </a:t>
            </a:r>
            <a:r>
              <a:rPr lang="es-ES" dirty="0" err="1"/>
              <a:t>revisant</a:t>
            </a:r>
            <a:r>
              <a:rPr lang="es-ES" dirty="0"/>
              <a:t> i </a:t>
            </a:r>
            <a:r>
              <a:rPr lang="es-ES" dirty="0" err="1"/>
              <a:t>millorant</a:t>
            </a:r>
            <a:r>
              <a:rPr lang="es-ES" dirty="0"/>
              <a:t> </a:t>
            </a:r>
            <a:r>
              <a:rPr lang="es-ES" dirty="0" err="1"/>
              <a:t>els</a:t>
            </a:r>
            <a:r>
              <a:rPr lang="es-ES" dirty="0"/>
              <a:t> </a:t>
            </a:r>
            <a:r>
              <a:rPr lang="es-ES" dirty="0" err="1"/>
              <a:t>procediments</a:t>
            </a:r>
            <a:r>
              <a:rPr lang="es-ES" dirty="0"/>
              <a:t> </a:t>
            </a:r>
            <a:r>
              <a:rPr lang="es-ES" dirty="0" err="1"/>
              <a:t>administratius</a:t>
            </a:r>
            <a:r>
              <a:rPr lang="es-ES" dirty="0"/>
              <a:t> i </a:t>
            </a:r>
            <a:r>
              <a:rPr lang="es-ES" dirty="0" err="1"/>
              <a:t>comptables</a:t>
            </a:r>
            <a:endParaRPr lang="es-ES" dirty="0"/>
          </a:p>
          <a:p>
            <a:pPr>
              <a:buFont typeface="Wingdings" panose="05000000000000000000" pitchFamily="2" charset="2"/>
              <a:buChar char="q"/>
            </a:pPr>
            <a:r>
              <a:rPr lang="es-ES" dirty="0" err="1"/>
              <a:t>Lluitar</a:t>
            </a:r>
            <a:r>
              <a:rPr lang="es-ES" dirty="0"/>
              <a:t> per </a:t>
            </a:r>
            <a:r>
              <a:rPr lang="es-ES" dirty="0" err="1"/>
              <a:t>canviar</a:t>
            </a:r>
            <a:r>
              <a:rPr lang="es-ES" dirty="0"/>
              <a:t> </a:t>
            </a:r>
            <a:r>
              <a:rPr lang="es-ES" dirty="0" err="1"/>
              <a:t>l’avantprojecte</a:t>
            </a:r>
            <a:r>
              <a:rPr lang="es-ES" dirty="0"/>
              <a:t> de </a:t>
            </a:r>
            <a:r>
              <a:rPr lang="es-ES" dirty="0" err="1"/>
              <a:t>llei</a:t>
            </a:r>
            <a:r>
              <a:rPr lang="es-ES" dirty="0"/>
              <a:t> sobre </a:t>
            </a:r>
            <a:r>
              <a:rPr lang="es-ES" dirty="0" err="1"/>
              <a:t>l’accés</a:t>
            </a:r>
            <a:r>
              <a:rPr lang="es-ES" dirty="0"/>
              <a:t> universal a la </a:t>
            </a:r>
            <a:r>
              <a:rPr lang="es-ES" dirty="0" err="1"/>
              <a:t>sanitat</a:t>
            </a:r>
            <a:endParaRPr lang="es-ES" dirty="0"/>
          </a:p>
          <a:p>
            <a:pPr>
              <a:buFont typeface="Wingdings" panose="05000000000000000000" pitchFamily="2" charset="2"/>
              <a:buChar char="q"/>
            </a:pPr>
            <a:r>
              <a:rPr lang="es-ES" dirty="0"/>
              <a:t>Pisos </a:t>
            </a:r>
            <a:r>
              <a:rPr lang="es-ES" dirty="0" err="1"/>
              <a:t>d’acollida</a:t>
            </a:r>
            <a:r>
              <a:rPr lang="es-ES" dirty="0"/>
              <a:t>: normes </a:t>
            </a:r>
            <a:r>
              <a:rPr lang="es-ES" dirty="0" err="1"/>
              <a:t>d’utilització</a:t>
            </a:r>
            <a:r>
              <a:rPr lang="es-ES" dirty="0"/>
              <a:t>, </a:t>
            </a:r>
            <a:r>
              <a:rPr lang="es-ES" dirty="0" err="1"/>
              <a:t>enquesta</a:t>
            </a:r>
            <a:r>
              <a:rPr lang="es-ES" dirty="0"/>
              <a:t> de </a:t>
            </a:r>
            <a:r>
              <a:rPr lang="es-ES" dirty="0" err="1"/>
              <a:t>satisfacció</a:t>
            </a:r>
            <a:r>
              <a:rPr lang="es-ES" dirty="0"/>
              <a:t> i </a:t>
            </a:r>
            <a:r>
              <a:rPr lang="es-ES" dirty="0" err="1"/>
              <a:t>finançament</a:t>
            </a:r>
            <a:endParaRPr lang="es-ES" dirty="0"/>
          </a:p>
          <a:p>
            <a:pPr>
              <a:buFont typeface="Wingdings" panose="05000000000000000000" pitchFamily="2" charset="2"/>
              <a:buChar char="q"/>
            </a:pPr>
            <a:r>
              <a:rPr lang="ca-ES" dirty="0"/>
              <a:t>Tu ets important!. Saber la vostra opinió sobre que hem de fer...(mancances, propostes, activitats...)</a:t>
            </a:r>
            <a:endParaRPr lang="es-ES" dirty="0"/>
          </a:p>
          <a:p>
            <a:pPr>
              <a:buFont typeface="Wingdings" panose="05000000000000000000" pitchFamily="2" charset="2"/>
              <a:buChar char="q"/>
            </a:pPr>
            <a:endParaRPr lang="es-ES" dirty="0"/>
          </a:p>
          <a:p>
            <a:pPr>
              <a:buFont typeface="Wingdings" panose="05000000000000000000" pitchFamily="2" charset="2"/>
              <a:buChar char="q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39075472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600" b="1" dirty="0">
                <a:solidFill>
                  <a:schemeClr val="accent1"/>
                </a:solidFill>
                <a:latin typeface="+mn-lt"/>
              </a:rPr>
              <a:t>PROPERES ACTIVITATS </a:t>
            </a:r>
            <a:endParaRPr lang="ca-ES" sz="3600" b="1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a-ES" b="1" i="1" dirty="0">
              <a:solidFill>
                <a:schemeClr val="accent2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9750" y="4455620"/>
            <a:ext cx="2545326" cy="178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43197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930" y="286603"/>
            <a:ext cx="10058400" cy="1450757"/>
          </a:xfrm>
        </p:spPr>
        <p:txBody>
          <a:bodyPr>
            <a:normAutofit/>
          </a:bodyPr>
          <a:lstStyle/>
          <a:p>
            <a:r>
              <a:rPr lang="es-ES" sz="36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Fira</a:t>
            </a:r>
            <a:r>
              <a:rPr lang="es-ES" sz="36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36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d’Entitats</a:t>
            </a:r>
            <a:r>
              <a:rPr lang="es-ES" sz="36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de </a:t>
            </a:r>
            <a:r>
              <a:rPr lang="es-ES" sz="36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Voluntariat</a:t>
            </a:r>
            <a:r>
              <a:rPr lang="es-ES" sz="36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de Girona- 22 </a:t>
            </a:r>
            <a:r>
              <a:rPr lang="es-ES" sz="36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d’abril</a:t>
            </a:r>
            <a:endParaRPr lang="ca-ES" sz="3600" b="1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1210" y="754381"/>
            <a:ext cx="1474470" cy="982979"/>
          </a:xfrm>
          <a:prstGeom prst="rect">
            <a:avLst/>
          </a:prstGeom>
        </p:spPr>
      </p:pic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/>
          <a:lstStyle/>
          <a:p>
            <a:pPr marL="0" indent="0">
              <a:buNone/>
            </a:pPr>
            <a:endParaRPr lang="es-ES" i="1"/>
          </a:p>
          <a:p>
            <a:pPr marL="0" indent="0">
              <a:buNone/>
            </a:pPr>
            <a:endParaRPr lang="es-ES" i="1"/>
          </a:p>
          <a:p>
            <a:pPr marL="0" indent="0">
              <a:buNone/>
            </a:pPr>
            <a:endParaRPr lang="es-ES" i="1"/>
          </a:p>
          <a:p>
            <a:pPr>
              <a:buFont typeface="Wingdings" panose="05000000000000000000" pitchFamily="2" charset="2"/>
              <a:buChar char="q"/>
            </a:pPr>
            <a:endParaRPr lang="es-ES" i="1"/>
          </a:p>
          <a:p>
            <a:pPr marL="0" indent="0">
              <a:buNone/>
            </a:pPr>
            <a:endParaRPr lang="es-ES"/>
          </a:p>
          <a:p>
            <a:pPr>
              <a:buFont typeface="Wingdings" panose="05000000000000000000" pitchFamily="2" charset="2"/>
              <a:buChar char="q"/>
            </a:pP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824" y="1845733"/>
            <a:ext cx="7305675" cy="451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0154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Comptes</a:t>
            </a:r>
            <a:r>
              <a:rPr lang="es-ES" sz="36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de </a:t>
            </a:r>
            <a:r>
              <a:rPr lang="es-ES" sz="36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Resultats</a:t>
            </a:r>
            <a:r>
              <a:rPr lang="es-ES" sz="36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a 31 desembre 2016 </a:t>
            </a:r>
            <a:endParaRPr lang="ca-ES" sz="3600" b="1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6930" y="754381"/>
            <a:ext cx="1428750" cy="982979"/>
          </a:xfrm>
          <a:prstGeom prst="rect">
            <a:avLst/>
          </a:prstGeom>
        </p:spPr>
      </p:pic>
      <p:graphicFrame>
        <p:nvGraphicFramePr>
          <p:cNvPr id="11" name="Marcador de contenido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556092606"/>
              </p:ext>
            </p:extLst>
          </p:nvPr>
        </p:nvGraphicFramePr>
        <p:xfrm>
          <a:off x="1097280" y="1851660"/>
          <a:ext cx="10229850" cy="4535541"/>
        </p:xfrm>
        <a:graphic>
          <a:graphicData uri="http://schemas.openxmlformats.org/drawingml/2006/table">
            <a:tbl>
              <a:tblPr/>
              <a:tblGrid>
                <a:gridCol w="2478683">
                  <a:extLst>
                    <a:ext uri="{9D8B030D-6E8A-4147-A177-3AD203B41FA5}">
                      <a16:colId xmlns:a16="http://schemas.microsoft.com/office/drawing/2014/main" xmlns="" val="3089070857"/>
                    </a:ext>
                  </a:extLst>
                </a:gridCol>
                <a:gridCol w="953044">
                  <a:extLst>
                    <a:ext uri="{9D8B030D-6E8A-4147-A177-3AD203B41FA5}">
                      <a16:colId xmlns:a16="http://schemas.microsoft.com/office/drawing/2014/main" xmlns="" val="1604260551"/>
                    </a:ext>
                  </a:extLst>
                </a:gridCol>
                <a:gridCol w="1122132">
                  <a:extLst>
                    <a:ext uri="{9D8B030D-6E8A-4147-A177-3AD203B41FA5}">
                      <a16:colId xmlns:a16="http://schemas.microsoft.com/office/drawing/2014/main" xmlns="" val="259592310"/>
                    </a:ext>
                  </a:extLst>
                </a:gridCol>
                <a:gridCol w="1122132">
                  <a:extLst>
                    <a:ext uri="{9D8B030D-6E8A-4147-A177-3AD203B41FA5}">
                      <a16:colId xmlns:a16="http://schemas.microsoft.com/office/drawing/2014/main" xmlns="" val="2192618359"/>
                    </a:ext>
                  </a:extLst>
                </a:gridCol>
                <a:gridCol w="2478683">
                  <a:extLst>
                    <a:ext uri="{9D8B030D-6E8A-4147-A177-3AD203B41FA5}">
                      <a16:colId xmlns:a16="http://schemas.microsoft.com/office/drawing/2014/main" xmlns="" val="1613533777"/>
                    </a:ext>
                  </a:extLst>
                </a:gridCol>
                <a:gridCol w="953044">
                  <a:extLst>
                    <a:ext uri="{9D8B030D-6E8A-4147-A177-3AD203B41FA5}">
                      <a16:colId xmlns:a16="http://schemas.microsoft.com/office/drawing/2014/main" xmlns="" val="3531209452"/>
                    </a:ext>
                  </a:extLst>
                </a:gridCol>
                <a:gridCol w="1122132">
                  <a:extLst>
                    <a:ext uri="{9D8B030D-6E8A-4147-A177-3AD203B41FA5}">
                      <a16:colId xmlns:a16="http://schemas.microsoft.com/office/drawing/2014/main" xmlns="" val="364107632"/>
                    </a:ext>
                  </a:extLst>
                </a:gridCol>
              </a:tblGrid>
              <a:tr h="181277">
                <a:tc>
                  <a:txBody>
                    <a:bodyPr/>
                    <a:lstStyle/>
                    <a:p>
                      <a:pPr algn="ctr" fontAlgn="b"/>
                      <a:r>
                        <a:rPr lang="ca-E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Ingressos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Despeses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01959377"/>
                  </a:ext>
                </a:extLst>
              </a:tr>
              <a:tr h="216630"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Aprovisionaments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4.902,07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30497858"/>
                  </a:ext>
                </a:extLst>
              </a:tr>
              <a:tr h="216630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Quotes associats i col·lab. Privats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22.480,00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Despeses Personal: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10299025"/>
                  </a:ext>
                </a:extLst>
              </a:tr>
              <a:tr h="216630"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Subvencions Oficials rebudes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13.937,29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Salari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15.582,32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53552033"/>
                  </a:ext>
                </a:extLst>
              </a:tr>
              <a:tr h="216630"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Ingressos Loteria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2.234,97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Seguretat Social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4.631,04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77159943"/>
                  </a:ext>
                </a:extLst>
              </a:tr>
              <a:tr h="216630"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Aportacions pisos acollida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4.222,58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Despeses gestoria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1.300,72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21.514,08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97017152"/>
                  </a:ext>
                </a:extLst>
              </a:tr>
              <a:tr h="216630"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Donatius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Material de difusió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155,09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24698667"/>
                  </a:ext>
                </a:extLst>
              </a:tr>
              <a:tr h="216630"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Altres Ingressos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1.632,40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Lloguers despatxos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793,80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66967109"/>
                  </a:ext>
                </a:extLst>
              </a:tr>
              <a:tr h="216630"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Serveis Professionals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7.850,18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19889990"/>
                  </a:ext>
                </a:extLst>
              </a:tr>
              <a:tr h="216630"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Viatges i Desplaçaments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1.315,62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93343338"/>
                  </a:ext>
                </a:extLst>
              </a:tr>
              <a:tr h="216630"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Franqueig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1.199,77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65867360"/>
                  </a:ext>
                </a:extLst>
              </a:tr>
              <a:tr h="216630"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Telèfons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1.506,37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70965636"/>
                  </a:ext>
                </a:extLst>
              </a:tr>
              <a:tr h="216630"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Assegurances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471,99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94104861"/>
                  </a:ext>
                </a:extLst>
              </a:tr>
              <a:tr h="216630"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Despeses bancaries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735,48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38665951"/>
                  </a:ext>
                </a:extLst>
              </a:tr>
              <a:tr h="216630"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Altres despeses: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67577171"/>
                  </a:ext>
                </a:extLst>
              </a:tr>
              <a:tr h="216630"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Reparacions i acond. Pisos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4.914,73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07176317"/>
                  </a:ext>
                </a:extLst>
              </a:tr>
              <a:tr h="216630"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Despeses de gestió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5.584,73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27591077"/>
                  </a:ext>
                </a:extLst>
              </a:tr>
              <a:tr h="216630"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Desp. Excursió i Noves Delegac.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1.828,78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63452492"/>
                  </a:ext>
                </a:extLst>
              </a:tr>
              <a:tr h="216630">
                <a:tc>
                  <a:txBody>
                    <a:bodyPr/>
                    <a:lstStyle/>
                    <a:p>
                      <a:pPr algn="ctr" fontAlgn="b"/>
                      <a:r>
                        <a:rPr lang="ca-E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DEFICIT 2016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2.800,72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44576217"/>
                  </a:ext>
                </a:extLst>
              </a:tr>
              <a:tr h="227462"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47.857,96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47.857,96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08974010"/>
                  </a:ext>
                </a:extLst>
              </a:tr>
              <a:tr h="227462"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670628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2713664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930" y="286603"/>
            <a:ext cx="10058400" cy="1450757"/>
          </a:xfrm>
        </p:spPr>
        <p:txBody>
          <a:bodyPr>
            <a:normAutofit/>
          </a:bodyPr>
          <a:lstStyle/>
          <a:p>
            <a:r>
              <a:rPr lang="es-ES" sz="36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 Caminada ATHC: </a:t>
            </a:r>
            <a:r>
              <a:rPr lang="es-ES" sz="36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Caminem</a:t>
            </a:r>
            <a:r>
              <a:rPr lang="es-ES" sz="36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36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junts</a:t>
            </a:r>
            <a:r>
              <a:rPr lang="es-ES" sz="36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… 21 de </a:t>
            </a:r>
            <a:r>
              <a:rPr lang="es-ES" sz="36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maig</a:t>
            </a:r>
            <a:endParaRPr lang="ca-ES" sz="3600" b="1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1210" y="754381"/>
            <a:ext cx="1474470" cy="982979"/>
          </a:xfrm>
          <a:prstGeom prst="rect">
            <a:avLst/>
          </a:prstGeom>
        </p:spPr>
      </p:pic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/>
          <a:lstStyle/>
          <a:p>
            <a:pPr marL="0" indent="0">
              <a:buNone/>
            </a:pPr>
            <a:endParaRPr lang="es-ES" i="1"/>
          </a:p>
          <a:p>
            <a:pPr marL="0" indent="0">
              <a:buNone/>
            </a:pPr>
            <a:endParaRPr lang="es-ES" i="1"/>
          </a:p>
          <a:p>
            <a:pPr marL="0" indent="0">
              <a:buNone/>
            </a:pPr>
            <a:endParaRPr lang="es-ES" i="1"/>
          </a:p>
          <a:p>
            <a:pPr>
              <a:buFont typeface="Wingdings" panose="05000000000000000000" pitchFamily="2" charset="2"/>
              <a:buChar char="q"/>
            </a:pPr>
            <a:endParaRPr lang="es-ES" i="1"/>
          </a:p>
          <a:p>
            <a:pPr marL="0" indent="0">
              <a:buNone/>
            </a:pPr>
            <a:endParaRPr lang="es-ES"/>
          </a:p>
          <a:p>
            <a:pPr>
              <a:buFont typeface="Wingdings" panose="05000000000000000000" pitchFamily="2" charset="2"/>
              <a:buChar char="q"/>
            </a:pP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100" y="1798287"/>
            <a:ext cx="4697729" cy="448821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2531" y="1798286"/>
            <a:ext cx="4350790" cy="238319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2531" y="4350777"/>
            <a:ext cx="1750307" cy="162669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2488" y="5228012"/>
            <a:ext cx="3051961" cy="69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76609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3388" y="286603"/>
            <a:ext cx="10058400" cy="1450757"/>
          </a:xfrm>
        </p:spPr>
        <p:txBody>
          <a:bodyPr>
            <a:normAutofit/>
          </a:bodyPr>
          <a:lstStyle/>
          <a:p>
            <a:r>
              <a:rPr lang="es-ES" sz="36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Fires</a:t>
            </a:r>
            <a:r>
              <a:rPr lang="es-ES" sz="36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de </a:t>
            </a:r>
            <a:r>
              <a:rPr lang="es-ES" sz="36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Maig</a:t>
            </a:r>
            <a:r>
              <a:rPr lang="es-ES" sz="36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de Vilafranca del </a:t>
            </a:r>
            <a:r>
              <a:rPr lang="es-ES" sz="36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Penedès</a:t>
            </a:r>
            <a:r>
              <a:rPr lang="es-ES" sz="36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. 12-14 </a:t>
            </a:r>
            <a:r>
              <a:rPr lang="es-ES" sz="36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maig</a:t>
            </a:r>
            <a:endParaRPr lang="ca-ES" sz="3600" b="1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1210" y="754381"/>
            <a:ext cx="1474470" cy="982979"/>
          </a:xfrm>
          <a:prstGeom prst="rect">
            <a:avLst/>
          </a:prstGeom>
        </p:spPr>
      </p:pic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/>
          <a:lstStyle/>
          <a:p>
            <a:pPr marL="0" indent="0">
              <a:buNone/>
            </a:pPr>
            <a:endParaRPr lang="es-ES" i="1" dirty="0"/>
          </a:p>
          <a:p>
            <a:pPr marL="0" indent="0">
              <a:buNone/>
            </a:pPr>
            <a:endParaRPr lang="es-ES" i="1" dirty="0"/>
          </a:p>
          <a:p>
            <a:pPr marL="0" indent="0">
              <a:buNone/>
            </a:pPr>
            <a:endParaRPr lang="es-ES" i="1" dirty="0"/>
          </a:p>
          <a:p>
            <a:pPr>
              <a:buFont typeface="Wingdings" panose="05000000000000000000" pitchFamily="2" charset="2"/>
              <a:buChar char="q"/>
            </a:pPr>
            <a:endParaRPr lang="es-ES" i="1" dirty="0"/>
          </a:p>
          <a:p>
            <a:pPr marL="0" indent="0">
              <a:buNone/>
            </a:pPr>
            <a:endParaRPr lang="es-ES" dirty="0"/>
          </a:p>
          <a:p>
            <a:pPr>
              <a:buFont typeface="Wingdings" panose="05000000000000000000" pitchFamily="2" charset="2"/>
              <a:buChar char="q"/>
            </a:pP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44297" b="-1680"/>
          <a:stretch/>
        </p:blipFill>
        <p:spPr>
          <a:xfrm>
            <a:off x="1790701" y="2086444"/>
            <a:ext cx="7343774" cy="400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06481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3388" y="286603"/>
            <a:ext cx="10058400" cy="1450757"/>
          </a:xfrm>
        </p:spPr>
        <p:txBody>
          <a:bodyPr>
            <a:normAutofit/>
          </a:bodyPr>
          <a:lstStyle/>
          <a:p>
            <a:r>
              <a:rPr lang="es-ES" sz="28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</a:t>
            </a:r>
            <a:r>
              <a:rPr lang="es-ES" sz="32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Xerrada</a:t>
            </a:r>
            <a:r>
              <a:rPr lang="es-ES" sz="32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per </a:t>
            </a:r>
            <a:r>
              <a:rPr lang="es-ES" sz="32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promoure</a:t>
            </a:r>
            <a:r>
              <a:rPr lang="es-ES" sz="32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la </a:t>
            </a:r>
            <a:r>
              <a:rPr lang="es-ES" sz="32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donació</a:t>
            </a:r>
            <a:r>
              <a:rPr lang="es-ES" sz="32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32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d’òrgans</a:t>
            </a:r>
            <a:r>
              <a:rPr lang="es-ES" sz="32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i </a:t>
            </a:r>
            <a:r>
              <a:rPr lang="es-ES" sz="32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teixits</a:t>
            </a:r>
            <a:r>
              <a:rPr lang="es-ES" sz="32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es-ES" sz="32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s-ES" sz="32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a </a:t>
            </a:r>
            <a:r>
              <a:rPr lang="es-ES" sz="32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l’Espai</a:t>
            </a:r>
            <a:r>
              <a:rPr lang="es-ES" sz="32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DEMO de Vilafranca del </a:t>
            </a:r>
            <a:r>
              <a:rPr lang="es-ES" sz="32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Penedès</a:t>
            </a:r>
            <a:r>
              <a:rPr lang="es-ES" sz="32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- 13 de </a:t>
            </a:r>
            <a:r>
              <a:rPr lang="es-ES" sz="32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maig</a:t>
            </a:r>
            <a:endParaRPr lang="ca-ES" sz="3200" b="1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1210" y="754381"/>
            <a:ext cx="1474470" cy="982979"/>
          </a:xfrm>
          <a:prstGeom prst="rect">
            <a:avLst/>
          </a:prstGeom>
        </p:spPr>
      </p:pic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433388" y="1845734"/>
            <a:ext cx="10058400" cy="4023360"/>
          </a:xfrm>
        </p:spPr>
        <p:txBody>
          <a:bodyPr/>
          <a:lstStyle/>
          <a:p>
            <a:pPr marL="0" indent="0">
              <a:buNone/>
            </a:pPr>
            <a:endParaRPr lang="es-ES" i="1" dirty="0"/>
          </a:p>
          <a:p>
            <a:pPr marL="0" indent="0">
              <a:buNone/>
            </a:pPr>
            <a:endParaRPr lang="es-ES" i="1" dirty="0"/>
          </a:p>
          <a:p>
            <a:pPr marL="0" indent="0">
              <a:buNone/>
            </a:pPr>
            <a:endParaRPr lang="es-ES" i="1" dirty="0"/>
          </a:p>
          <a:p>
            <a:pPr>
              <a:buFont typeface="Wingdings" panose="05000000000000000000" pitchFamily="2" charset="2"/>
              <a:buChar char="q"/>
            </a:pPr>
            <a:endParaRPr lang="es-ES" i="1" dirty="0"/>
          </a:p>
          <a:p>
            <a:pPr marL="0" indent="0">
              <a:buNone/>
            </a:pPr>
            <a:endParaRPr lang="es-ES" dirty="0"/>
          </a:p>
          <a:p>
            <a:pPr>
              <a:buFont typeface="Wingdings" panose="05000000000000000000" pitchFamily="2" charset="2"/>
              <a:buChar char="q"/>
            </a:pPr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1922017"/>
            <a:ext cx="2857500" cy="214312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6482" y="4379077"/>
            <a:ext cx="5788818" cy="181397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4557" y="1942065"/>
            <a:ext cx="3171826" cy="212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77819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9555" y="394977"/>
            <a:ext cx="10058400" cy="1450757"/>
          </a:xfrm>
        </p:spPr>
        <p:txBody>
          <a:bodyPr>
            <a:normAutofit/>
          </a:bodyPr>
          <a:lstStyle/>
          <a:p>
            <a:r>
              <a:rPr lang="es-ES" sz="32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</a:t>
            </a:r>
            <a:r>
              <a:rPr lang="es-ES" sz="32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Xerrada</a:t>
            </a:r>
            <a:r>
              <a:rPr lang="es-ES" sz="32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sobre </a:t>
            </a:r>
            <a:r>
              <a:rPr lang="es-ES" sz="32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l’Hepatitis</a:t>
            </a:r>
            <a:r>
              <a:rPr lang="es-ES" sz="32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a </a:t>
            </a:r>
            <a:r>
              <a:rPr lang="es-ES" sz="32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Cotxeres</a:t>
            </a:r>
            <a:r>
              <a:rPr lang="es-ES" sz="32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de Sants- </a:t>
            </a:r>
            <a:r>
              <a:rPr lang="es-ES" sz="28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25 de </a:t>
            </a:r>
            <a:r>
              <a:rPr lang="es-ES" sz="28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maig</a:t>
            </a:r>
            <a:endParaRPr lang="ca-ES" sz="2800" b="1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6937" y="754382"/>
            <a:ext cx="1368742" cy="912494"/>
          </a:xfrm>
          <a:prstGeom prst="rect">
            <a:avLst/>
          </a:prstGeom>
        </p:spPr>
      </p:pic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/>
          <a:lstStyle/>
          <a:p>
            <a:pPr marL="0" indent="0">
              <a:buNone/>
            </a:pPr>
            <a:endParaRPr lang="es-ES" i="1" dirty="0"/>
          </a:p>
          <a:p>
            <a:pPr marL="0" indent="0">
              <a:buNone/>
            </a:pPr>
            <a:endParaRPr lang="es-ES" i="1" dirty="0"/>
          </a:p>
          <a:p>
            <a:pPr marL="0" indent="0">
              <a:buNone/>
            </a:pPr>
            <a:endParaRPr lang="es-ES" i="1" dirty="0"/>
          </a:p>
          <a:p>
            <a:pPr>
              <a:buFont typeface="Wingdings" panose="05000000000000000000" pitchFamily="2" charset="2"/>
              <a:buChar char="q"/>
            </a:pPr>
            <a:endParaRPr lang="es-ES" i="1" dirty="0"/>
          </a:p>
          <a:p>
            <a:pPr marL="0" indent="0">
              <a:buNone/>
            </a:pPr>
            <a:endParaRPr lang="es-ES" dirty="0"/>
          </a:p>
          <a:p>
            <a:pPr>
              <a:buFont typeface="Wingdings" panose="05000000000000000000" pitchFamily="2" charset="2"/>
              <a:buChar char="q"/>
            </a:pPr>
            <a:endParaRPr lang="es-ES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6778" y="2164321"/>
            <a:ext cx="4100821" cy="316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5639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9394508" cy="1450757"/>
          </a:xfrm>
        </p:spPr>
        <p:txBody>
          <a:bodyPr>
            <a:normAutofit/>
          </a:bodyPr>
          <a:lstStyle/>
          <a:p>
            <a:r>
              <a:rPr lang="es-ES" sz="36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Dia del </a:t>
            </a:r>
            <a:r>
              <a:rPr lang="es-ES" sz="36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Donant</a:t>
            </a:r>
            <a:r>
              <a:rPr lang="es-ES" sz="36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- 7 de </a:t>
            </a:r>
            <a:r>
              <a:rPr lang="es-ES" sz="36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juny</a:t>
            </a:r>
            <a:endParaRPr lang="ca-ES" sz="3600" b="1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1210" y="754381"/>
            <a:ext cx="1474470" cy="982979"/>
          </a:xfrm>
          <a:prstGeom prst="rect">
            <a:avLst/>
          </a:prstGeom>
        </p:spPr>
      </p:pic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/>
          <a:lstStyle/>
          <a:p>
            <a:pPr marL="0" indent="0">
              <a:buNone/>
            </a:pPr>
            <a:endParaRPr lang="es-ES" i="1" dirty="0"/>
          </a:p>
          <a:p>
            <a:pPr marL="0" indent="0">
              <a:buNone/>
            </a:pPr>
            <a:endParaRPr lang="es-ES" i="1" dirty="0"/>
          </a:p>
          <a:p>
            <a:pPr marL="0" indent="0">
              <a:buNone/>
            </a:pPr>
            <a:endParaRPr lang="es-ES" i="1" dirty="0"/>
          </a:p>
          <a:p>
            <a:pPr marL="0" indent="0">
              <a:buNone/>
            </a:pPr>
            <a:endParaRPr lang="es-ES" i="1" dirty="0"/>
          </a:p>
          <a:p>
            <a:pPr marL="0" indent="0">
              <a:buNone/>
            </a:pPr>
            <a:endParaRPr lang="es-ES" dirty="0"/>
          </a:p>
          <a:p>
            <a:pPr>
              <a:buFont typeface="Wingdings" panose="05000000000000000000" pitchFamily="2" charset="2"/>
              <a:buChar char="q"/>
            </a:pP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798" y="2025915"/>
            <a:ext cx="1905000" cy="1905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0575" y="2016390"/>
            <a:ext cx="1905000" cy="1905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9672" y="4111096"/>
            <a:ext cx="1905000" cy="1905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4175" y="4111096"/>
            <a:ext cx="1905000" cy="1905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4450" y="2025916"/>
            <a:ext cx="1770222" cy="1905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0575" y="4092046"/>
            <a:ext cx="1905000" cy="1905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16003" y="2025915"/>
            <a:ext cx="1905000" cy="19050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27433" y="4072468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507202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s-ES" sz="36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Caminada </a:t>
            </a:r>
            <a:r>
              <a:rPr lang="es-ES" sz="36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d’agraïment</a:t>
            </a:r>
            <a:r>
              <a:rPr lang="es-ES" sz="36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al </a:t>
            </a:r>
            <a:r>
              <a:rPr lang="es-ES" sz="36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donant</a:t>
            </a:r>
            <a:r>
              <a:rPr lang="es-ES" sz="36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11 de </a:t>
            </a:r>
            <a:r>
              <a:rPr lang="es-ES" sz="36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juny</a:t>
            </a:r>
            <a:endParaRPr lang="ca-ES" sz="3600" b="1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1210" y="754381"/>
            <a:ext cx="1474470" cy="982979"/>
          </a:xfrm>
          <a:prstGeom prst="rect">
            <a:avLst/>
          </a:prstGeom>
        </p:spPr>
      </p:pic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/>
          <a:lstStyle/>
          <a:p>
            <a:pPr marL="0" indent="0">
              <a:buNone/>
            </a:pPr>
            <a:endParaRPr lang="es-ES" i="1" dirty="0"/>
          </a:p>
          <a:p>
            <a:pPr marL="0" indent="0">
              <a:buNone/>
            </a:pPr>
            <a:endParaRPr lang="es-ES" i="1" dirty="0"/>
          </a:p>
          <a:p>
            <a:pPr marL="0" indent="0">
              <a:buNone/>
            </a:pPr>
            <a:endParaRPr lang="es-ES" i="1" dirty="0"/>
          </a:p>
          <a:p>
            <a:pPr>
              <a:buFont typeface="Wingdings" panose="05000000000000000000" pitchFamily="2" charset="2"/>
              <a:buChar char="q"/>
            </a:pPr>
            <a:endParaRPr lang="es-ES" i="1" dirty="0"/>
          </a:p>
          <a:p>
            <a:pPr marL="0" indent="0">
              <a:buNone/>
            </a:pPr>
            <a:endParaRPr lang="es-ES" dirty="0"/>
          </a:p>
          <a:p>
            <a:pPr>
              <a:buFont typeface="Wingdings" panose="05000000000000000000" pitchFamily="2" charset="2"/>
              <a:buChar char="q"/>
            </a:pP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382" y="1845734"/>
            <a:ext cx="2333625" cy="21717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953" y="1845733"/>
            <a:ext cx="2198370" cy="217170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382" y="4177665"/>
            <a:ext cx="2299335" cy="211857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8140" y="4177665"/>
            <a:ext cx="2200275" cy="21185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1580" y="1845735"/>
            <a:ext cx="2209800" cy="217169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6819" y="4177665"/>
            <a:ext cx="2207895" cy="211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32212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s-ES" sz="36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Foro </a:t>
            </a:r>
            <a:r>
              <a:rPr lang="es-ES" sz="36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Premis</a:t>
            </a:r>
            <a:r>
              <a:rPr lang="es-ES" sz="36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Albert </a:t>
            </a:r>
            <a:r>
              <a:rPr lang="es-ES" sz="36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Jovell</a:t>
            </a:r>
            <a:r>
              <a:rPr lang="es-ES" sz="36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– Madrid. 13 de </a:t>
            </a:r>
            <a:r>
              <a:rPr lang="es-ES" sz="36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juny</a:t>
            </a:r>
            <a:endParaRPr lang="ca-ES" sz="3600" b="1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1210" y="754381"/>
            <a:ext cx="1474470" cy="982979"/>
          </a:xfrm>
          <a:prstGeom prst="rect">
            <a:avLst/>
          </a:prstGeom>
        </p:spPr>
      </p:pic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/>
          <a:lstStyle/>
          <a:p>
            <a:pPr marL="0" indent="0">
              <a:buNone/>
            </a:pPr>
            <a:endParaRPr lang="es-ES" i="1" dirty="0"/>
          </a:p>
          <a:p>
            <a:pPr marL="0" indent="0">
              <a:buNone/>
            </a:pPr>
            <a:endParaRPr lang="es-ES" i="1" dirty="0"/>
          </a:p>
          <a:p>
            <a:pPr marL="0" indent="0">
              <a:buNone/>
            </a:pPr>
            <a:endParaRPr lang="es-ES" i="1" dirty="0"/>
          </a:p>
          <a:p>
            <a:pPr>
              <a:buFont typeface="Wingdings" panose="05000000000000000000" pitchFamily="2" charset="2"/>
              <a:buChar char="q"/>
            </a:pPr>
            <a:endParaRPr lang="es-ES" i="1" dirty="0"/>
          </a:p>
          <a:p>
            <a:pPr marL="0" indent="0">
              <a:buNone/>
            </a:pPr>
            <a:endParaRPr lang="es-ES" dirty="0"/>
          </a:p>
          <a:p>
            <a:pPr>
              <a:buFont typeface="Wingdings" panose="05000000000000000000" pitchFamily="2" charset="2"/>
              <a:buChar char="q"/>
            </a:pPr>
            <a:endParaRPr lang="es-ES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473" y="1845734"/>
            <a:ext cx="3917334" cy="427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39117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s-ES" sz="3600" b="1" i="1">
                <a:solidFill>
                  <a:schemeClr val="accent1">
                    <a:lumMod val="60000"/>
                    <a:lumOff val="40000"/>
                  </a:schemeClr>
                </a:solidFill>
              </a:rPr>
              <a:t>Trobada ATHC 2017 – Besalú – 16 de setembre</a:t>
            </a:r>
            <a:endParaRPr lang="ca-ES" sz="3600" b="1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1210" y="754381"/>
            <a:ext cx="1474470" cy="982979"/>
          </a:xfrm>
          <a:prstGeom prst="rect">
            <a:avLst/>
          </a:prstGeom>
        </p:spPr>
      </p:pic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/>
          <a:lstStyle/>
          <a:p>
            <a:pPr marL="0" indent="0">
              <a:buNone/>
            </a:pPr>
            <a:endParaRPr lang="es-ES" i="1"/>
          </a:p>
          <a:p>
            <a:pPr marL="0" indent="0">
              <a:buNone/>
            </a:pPr>
            <a:endParaRPr lang="es-ES" i="1"/>
          </a:p>
          <a:p>
            <a:pPr marL="0" indent="0">
              <a:buNone/>
            </a:pPr>
            <a:endParaRPr lang="es-ES" i="1"/>
          </a:p>
          <a:p>
            <a:pPr>
              <a:buFont typeface="Wingdings" panose="05000000000000000000" pitchFamily="2" charset="2"/>
              <a:buChar char="q"/>
            </a:pPr>
            <a:endParaRPr lang="es-ES" i="1"/>
          </a:p>
          <a:p>
            <a:pPr marL="0" indent="0">
              <a:buNone/>
            </a:pPr>
            <a:endParaRPr lang="es-ES"/>
          </a:p>
          <a:p>
            <a:pPr>
              <a:buFont typeface="Wingdings" panose="05000000000000000000" pitchFamily="2" charset="2"/>
              <a:buChar char="q"/>
            </a:pP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497" y="3857414"/>
            <a:ext cx="2868682" cy="212005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2451" y="2010058"/>
            <a:ext cx="2999857" cy="213903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9238" y="2010059"/>
            <a:ext cx="2862675" cy="213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04489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8084579" y="3810037"/>
            <a:ext cx="3609294" cy="2536027"/>
          </a:xfrm>
          <a:prstGeom prst="rect">
            <a:avLst/>
          </a:prstGeom>
        </p:spPr>
      </p:pic>
      <p:sp>
        <p:nvSpPr>
          <p:cNvPr id="27" name="Rectangle 2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" y="0"/>
            <a:ext cx="754787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Rectangle 2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47894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8084579" y="652044"/>
            <a:ext cx="3609294" cy="2255808"/>
          </a:xfrm>
          <a:prstGeom prst="rect">
            <a:avLst/>
          </a:prstGeom>
        </p:spPr>
      </p:pic>
      <p:sp>
        <p:nvSpPr>
          <p:cNvPr id="31" name="Rectangle 3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47894" y="3396996"/>
            <a:ext cx="464256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516835"/>
            <a:ext cx="5977937" cy="1666501"/>
          </a:xfrm>
        </p:spPr>
        <p:txBody>
          <a:bodyPr>
            <a:normAutofit/>
          </a:bodyPr>
          <a:lstStyle/>
          <a:p>
            <a:r>
              <a:rPr lang="es-ES" sz="4000" b="1" i="1">
                <a:solidFill>
                  <a:srgbClr val="FFFFFF"/>
                </a:solidFill>
              </a:rPr>
              <a:t>Torn d’intervencions i preguntes</a:t>
            </a:r>
            <a:endParaRPr lang="ca-ES" sz="4000" b="1" i="1">
              <a:solidFill>
                <a:srgbClr val="FFFFFF"/>
              </a:solidFill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097279" y="2236304"/>
            <a:ext cx="5977938" cy="365266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sz="1800" i="1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s-ES" sz="1800" i="1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s-ES" sz="1800" i="1">
              <a:solidFill>
                <a:srgbClr val="FFFFFF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es-ES" sz="1800" i="1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s-ES" sz="1800">
              <a:solidFill>
                <a:srgbClr val="FFFFFF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es-E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8319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s-ES" sz="36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Material </a:t>
            </a:r>
            <a:r>
              <a:rPr lang="es-ES" sz="36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promoció</a:t>
            </a:r>
            <a:r>
              <a:rPr lang="es-ES" sz="36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ATHC </a:t>
            </a:r>
            <a:endParaRPr lang="ca-ES" sz="3600" b="1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1210" y="754381"/>
            <a:ext cx="1474470" cy="982979"/>
          </a:xfrm>
          <a:prstGeom prst="rect">
            <a:avLst/>
          </a:prstGeom>
        </p:spPr>
      </p:pic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/>
          <a:lstStyle/>
          <a:p>
            <a:pPr marL="0" indent="0">
              <a:buNone/>
            </a:pPr>
            <a:endParaRPr lang="es-ES" i="1"/>
          </a:p>
          <a:p>
            <a:pPr marL="0" indent="0">
              <a:buNone/>
            </a:pPr>
            <a:endParaRPr lang="es-ES" i="1"/>
          </a:p>
          <a:p>
            <a:pPr marL="0" indent="0">
              <a:buNone/>
            </a:pPr>
            <a:endParaRPr lang="es-ES" i="1"/>
          </a:p>
          <a:p>
            <a:pPr>
              <a:buFont typeface="Wingdings" panose="05000000000000000000" pitchFamily="2" charset="2"/>
              <a:buChar char="q"/>
            </a:pPr>
            <a:endParaRPr lang="es-ES" i="1"/>
          </a:p>
          <a:p>
            <a:pPr marL="0" indent="0">
              <a:buNone/>
            </a:pPr>
            <a:endParaRPr lang="es-ES"/>
          </a:p>
          <a:p>
            <a:pPr>
              <a:buFont typeface="Wingdings" panose="05000000000000000000" pitchFamily="2" charset="2"/>
              <a:buChar char="q"/>
            </a:pPr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937" y="1954108"/>
            <a:ext cx="3355121" cy="402336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2187" y="2141241"/>
            <a:ext cx="3903143" cy="343234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603935">
            <a:off x="8315993" y="3039158"/>
            <a:ext cx="3384688" cy="238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8166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Balanç</a:t>
            </a:r>
            <a:r>
              <a:rPr lang="es-ES" sz="36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de </a:t>
            </a:r>
            <a:r>
              <a:rPr lang="es-ES" sz="36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situació</a:t>
            </a:r>
            <a:r>
              <a:rPr lang="es-ES" sz="36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2016 </a:t>
            </a:r>
            <a:endParaRPr lang="ca-ES" sz="3600" b="1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9780" y="754381"/>
            <a:ext cx="1485900" cy="982979"/>
          </a:xfrm>
          <a:prstGeom prst="rect">
            <a:avLst/>
          </a:prstGeom>
        </p:spPr>
      </p:pic>
      <p:graphicFrame>
        <p:nvGraphicFramePr>
          <p:cNvPr id="13" name="Marcador de contenido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827915620"/>
              </p:ext>
            </p:extLst>
          </p:nvPr>
        </p:nvGraphicFramePr>
        <p:xfrm>
          <a:off x="1219200" y="1866900"/>
          <a:ext cx="9936481" cy="4381503"/>
        </p:xfrm>
        <a:graphic>
          <a:graphicData uri="http://schemas.openxmlformats.org/drawingml/2006/table">
            <a:tbl>
              <a:tblPr/>
              <a:tblGrid>
                <a:gridCol w="875140">
                  <a:extLst>
                    <a:ext uri="{9D8B030D-6E8A-4147-A177-3AD203B41FA5}">
                      <a16:colId xmlns:a16="http://schemas.microsoft.com/office/drawing/2014/main" xmlns="" val="1125642629"/>
                    </a:ext>
                  </a:extLst>
                </a:gridCol>
                <a:gridCol w="1586190">
                  <a:extLst>
                    <a:ext uri="{9D8B030D-6E8A-4147-A177-3AD203B41FA5}">
                      <a16:colId xmlns:a16="http://schemas.microsoft.com/office/drawing/2014/main" xmlns="" val="2080460590"/>
                    </a:ext>
                  </a:extLst>
                </a:gridCol>
                <a:gridCol w="918896">
                  <a:extLst>
                    <a:ext uri="{9D8B030D-6E8A-4147-A177-3AD203B41FA5}">
                      <a16:colId xmlns:a16="http://schemas.microsoft.com/office/drawing/2014/main" xmlns="" val="2928980501"/>
                    </a:ext>
                  </a:extLst>
                </a:gridCol>
                <a:gridCol w="995471">
                  <a:extLst>
                    <a:ext uri="{9D8B030D-6E8A-4147-A177-3AD203B41FA5}">
                      <a16:colId xmlns:a16="http://schemas.microsoft.com/office/drawing/2014/main" xmlns="" val="3189155827"/>
                    </a:ext>
                  </a:extLst>
                </a:gridCol>
                <a:gridCol w="1020997">
                  <a:extLst>
                    <a:ext uri="{9D8B030D-6E8A-4147-A177-3AD203B41FA5}">
                      <a16:colId xmlns:a16="http://schemas.microsoft.com/office/drawing/2014/main" xmlns="" val="4142133687"/>
                    </a:ext>
                  </a:extLst>
                </a:gridCol>
                <a:gridCol w="875140">
                  <a:extLst>
                    <a:ext uri="{9D8B030D-6E8A-4147-A177-3AD203B41FA5}">
                      <a16:colId xmlns:a16="http://schemas.microsoft.com/office/drawing/2014/main" xmlns="" val="1863624544"/>
                    </a:ext>
                  </a:extLst>
                </a:gridCol>
                <a:gridCol w="875140">
                  <a:extLst>
                    <a:ext uri="{9D8B030D-6E8A-4147-A177-3AD203B41FA5}">
                      <a16:colId xmlns:a16="http://schemas.microsoft.com/office/drawing/2014/main" xmlns="" val="3058422954"/>
                    </a:ext>
                  </a:extLst>
                </a:gridCol>
                <a:gridCol w="875140">
                  <a:extLst>
                    <a:ext uri="{9D8B030D-6E8A-4147-A177-3AD203B41FA5}">
                      <a16:colId xmlns:a16="http://schemas.microsoft.com/office/drawing/2014/main" xmlns="" val="57228461"/>
                    </a:ext>
                  </a:extLst>
                </a:gridCol>
                <a:gridCol w="918896">
                  <a:extLst>
                    <a:ext uri="{9D8B030D-6E8A-4147-A177-3AD203B41FA5}">
                      <a16:colId xmlns:a16="http://schemas.microsoft.com/office/drawing/2014/main" xmlns="" val="1975308366"/>
                    </a:ext>
                  </a:extLst>
                </a:gridCol>
                <a:gridCol w="995471">
                  <a:extLst>
                    <a:ext uri="{9D8B030D-6E8A-4147-A177-3AD203B41FA5}">
                      <a16:colId xmlns:a16="http://schemas.microsoft.com/office/drawing/2014/main" xmlns="" val="389957825"/>
                    </a:ext>
                  </a:extLst>
                </a:gridCol>
              </a:tblGrid>
              <a:tr h="211974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a-E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ACTIU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a-E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PASSIU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458297"/>
                  </a:ext>
                </a:extLst>
              </a:tr>
              <a:tr h="211974">
                <a:tc gridSpan="2">
                  <a:txBody>
                    <a:bodyPr/>
                    <a:lstStyle/>
                    <a:p>
                      <a:pPr algn="l" fontAlgn="b"/>
                      <a:r>
                        <a:rPr lang="ca-E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Actiu No corrent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91882216"/>
                  </a:ext>
                </a:extLst>
              </a:tr>
              <a:tr h="211974">
                <a:tc gridSpan="2"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Fiances (Pis acollida)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ca-E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Patrimoni Net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52.024,38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37966524"/>
                  </a:ext>
                </a:extLst>
              </a:tr>
              <a:tr h="211974"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9716504"/>
                  </a:ext>
                </a:extLst>
              </a:tr>
              <a:tr h="211974">
                <a:tc gridSpan="2">
                  <a:txBody>
                    <a:bodyPr/>
                    <a:lstStyle/>
                    <a:p>
                      <a:pPr algn="l" fontAlgn="b"/>
                      <a:r>
                        <a:rPr lang="ca-E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Actiu Corrent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Romanent (Rtats. Exerc. Ant.)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54.825,10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62587323"/>
                  </a:ext>
                </a:extLst>
              </a:tr>
              <a:tr h="211974"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ca-E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Dèficit Exerc. 2016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    2.800,72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90095348"/>
                  </a:ext>
                </a:extLst>
              </a:tr>
              <a:tr h="211974"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Existències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410,22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410,22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37385184"/>
                  </a:ext>
                </a:extLst>
              </a:tr>
              <a:tr h="211974">
                <a:tc gridSpan="2"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Deutors (rebuts tornats)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30,00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35091426"/>
                  </a:ext>
                </a:extLst>
              </a:tr>
              <a:tr h="211974"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ADDA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5.456,00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05361617"/>
                  </a:ext>
                </a:extLst>
              </a:tr>
              <a:tr h="211974">
                <a:tc gridSpan="2"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COCEMFE P.A.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1.899,12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7.385,12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ca-E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Passiu Corrent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69222407"/>
                  </a:ext>
                </a:extLst>
              </a:tr>
              <a:tr h="211974"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Tresoreria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42.124,34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87998059"/>
                  </a:ext>
                </a:extLst>
              </a:tr>
              <a:tr h="756747"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Caixa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175,57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Creditors a c. term. (Adm Públic.)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term. (H.P.)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925,30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16786624"/>
                  </a:ext>
                </a:extLst>
              </a:tr>
              <a:tr h="211974"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Bancs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41.948,77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Transferències Internes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30,00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955,30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90848694"/>
                  </a:ext>
                </a:extLst>
              </a:tr>
              <a:tr h="211974"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33175977"/>
                  </a:ext>
                </a:extLst>
              </a:tr>
              <a:tr h="222573"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ACTIU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52.979,68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ca-E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PASSIU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52.979,68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99265838"/>
                  </a:ext>
                </a:extLst>
              </a:tr>
              <a:tr h="222573"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75396057"/>
                  </a:ext>
                </a:extLst>
              </a:tr>
              <a:tr h="211974"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51672174"/>
                  </a:ext>
                </a:extLst>
              </a:tr>
              <a:tr h="211974"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798889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7982809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4247388"/>
          </a:xfrm>
        </p:spPr>
        <p:txBody>
          <a:bodyPr>
            <a:normAutofit/>
          </a:bodyPr>
          <a:lstStyle/>
          <a:p>
            <a:r>
              <a:rPr lang="es-ES" sz="3600" b="1" dirty="0">
                <a:latin typeface="+mn-lt"/>
              </a:rPr>
              <a:t/>
            </a:r>
            <a:br>
              <a:rPr lang="es-ES" sz="3600" b="1" dirty="0">
                <a:latin typeface="+mn-lt"/>
              </a:rPr>
            </a:br>
            <a:r>
              <a:rPr lang="es-ES" sz="3600" b="1" dirty="0">
                <a:latin typeface="+mn-lt"/>
              </a:rPr>
              <a:t/>
            </a:r>
            <a:br>
              <a:rPr lang="es-ES" sz="3600" b="1" dirty="0">
                <a:latin typeface="+mn-lt"/>
              </a:rPr>
            </a:br>
            <a:r>
              <a:rPr lang="es-ES" sz="3600" b="1" dirty="0">
                <a:latin typeface="+mn-lt"/>
              </a:rPr>
              <a:t/>
            </a:r>
            <a:br>
              <a:rPr lang="es-ES" sz="3600" b="1" dirty="0">
                <a:latin typeface="+mn-lt"/>
              </a:rPr>
            </a:br>
            <a:r>
              <a:rPr lang="es-ES" sz="2200" b="1" dirty="0">
                <a:solidFill>
                  <a:schemeClr val="tx1"/>
                </a:solidFill>
                <a:latin typeface="+mn-lt"/>
              </a:rPr>
              <a:t/>
            </a:r>
            <a:br>
              <a:rPr lang="es-ES" sz="2200" b="1" dirty="0">
                <a:solidFill>
                  <a:schemeClr val="tx1"/>
                </a:solidFill>
                <a:latin typeface="+mn-lt"/>
              </a:rPr>
            </a:br>
            <a:r>
              <a:rPr lang="es-ES" sz="2200" b="1" dirty="0">
                <a:solidFill>
                  <a:schemeClr val="tx1"/>
                </a:solidFill>
                <a:latin typeface="+mn-lt"/>
              </a:rPr>
              <a:t/>
            </a:r>
            <a:br>
              <a:rPr lang="es-ES" sz="2200" b="1" dirty="0">
                <a:solidFill>
                  <a:schemeClr val="tx1"/>
                </a:solidFill>
                <a:latin typeface="+mn-lt"/>
              </a:rPr>
            </a:br>
            <a:r>
              <a:rPr lang="es-ES" sz="2200" b="1" dirty="0">
                <a:solidFill>
                  <a:schemeClr val="tx1"/>
                </a:solidFill>
                <a:latin typeface="+mn-lt"/>
              </a:rPr>
              <a:t/>
            </a:r>
            <a:br>
              <a:rPr lang="es-ES" sz="2200" b="1" dirty="0">
                <a:solidFill>
                  <a:schemeClr val="tx1"/>
                </a:solidFill>
                <a:latin typeface="+mn-lt"/>
              </a:rPr>
            </a:br>
            <a:endParaRPr lang="ca-ES" sz="2200" b="1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00051" y="4869180"/>
            <a:ext cx="10058400" cy="1131570"/>
          </a:xfrm>
        </p:spPr>
        <p:txBody>
          <a:bodyPr>
            <a:normAutofit/>
          </a:bodyPr>
          <a:lstStyle/>
          <a:p>
            <a:endParaRPr lang="es-ES" b="1" dirty="0">
              <a:solidFill>
                <a:srgbClr val="FF0000"/>
              </a:solidFill>
            </a:endParaRPr>
          </a:p>
          <a:p>
            <a:r>
              <a:rPr lang="es-ES" b="1" i="1" dirty="0">
                <a:solidFill>
                  <a:srgbClr val="FF0000"/>
                </a:solidFill>
              </a:rPr>
              <a:t>MOLTES GRÀCIES PER LA </a:t>
            </a:r>
            <a:r>
              <a:rPr lang="es-ES" b="1" i="1" dirty="0" err="1">
                <a:solidFill>
                  <a:srgbClr val="FF0000"/>
                </a:solidFill>
              </a:rPr>
              <a:t>vostra</a:t>
            </a:r>
            <a:r>
              <a:rPr lang="es-ES" b="1" i="1" dirty="0">
                <a:solidFill>
                  <a:srgbClr val="FF0000"/>
                </a:solidFill>
              </a:rPr>
              <a:t> ATENCIÓ i </a:t>
            </a:r>
            <a:r>
              <a:rPr lang="es-ES" b="1" i="1" dirty="0" err="1">
                <a:solidFill>
                  <a:srgbClr val="FF0000"/>
                </a:solidFill>
              </a:rPr>
              <a:t>assistència</a:t>
            </a:r>
            <a:r>
              <a:rPr lang="es-ES" sz="3200" b="1" i="1" dirty="0">
                <a:solidFill>
                  <a:srgbClr val="FF0000"/>
                </a:solidFill>
              </a:rPr>
              <a:t>…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6921" y="4869180"/>
            <a:ext cx="1998094" cy="1403604"/>
          </a:xfrm>
          <a:prstGeom prst="rect">
            <a:avLst/>
          </a:prstGeom>
        </p:spPr>
      </p:pic>
      <p:sp>
        <p:nvSpPr>
          <p:cNvPr id="12" name="AutoShape 4" descr="Resultat d'imatges de voluntariat social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85"/>
          <p:cNvGrpSpPr/>
          <p:nvPr/>
        </p:nvGrpSpPr>
        <p:grpSpPr>
          <a:xfrm>
            <a:off x="4411013" y="555501"/>
            <a:ext cx="2260344" cy="2107944"/>
            <a:chOff x="-17779" y="-33019"/>
            <a:chExt cx="2260600" cy="2108200"/>
          </a:xfrm>
        </p:grpSpPr>
        <p:pic>
          <p:nvPicPr>
            <p:cNvPr id="13" name="Picture 110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-17779" y="-7619"/>
              <a:ext cx="2260600" cy="2082800"/>
            </a:xfrm>
            <a:prstGeom prst="rect">
              <a:avLst/>
            </a:prstGeom>
          </p:spPr>
        </p:pic>
        <p:pic>
          <p:nvPicPr>
            <p:cNvPr id="14" name="Picture 111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33020" y="-33019"/>
              <a:ext cx="2159000" cy="2032000"/>
            </a:xfrm>
            <a:prstGeom prst="rect">
              <a:avLst/>
            </a:prstGeom>
          </p:spPr>
        </p:pic>
      </p:grpSp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1731" y="2794953"/>
            <a:ext cx="5327702" cy="92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5182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Pressupost</a:t>
            </a:r>
            <a:r>
              <a:rPr lang="es-ES" sz="36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2017</a:t>
            </a:r>
            <a:endParaRPr lang="ca-ES" sz="3600" b="1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1210" y="754381"/>
            <a:ext cx="1474470" cy="982979"/>
          </a:xfrm>
          <a:prstGeom prst="rect">
            <a:avLst/>
          </a:prstGeom>
        </p:spPr>
      </p:pic>
      <p:graphicFrame>
        <p:nvGraphicFramePr>
          <p:cNvPr id="9" name="Marcador de contenido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419435664"/>
              </p:ext>
            </p:extLst>
          </p:nvPr>
        </p:nvGraphicFramePr>
        <p:xfrm>
          <a:off x="1096962" y="1964575"/>
          <a:ext cx="10058403" cy="3786100"/>
        </p:xfrm>
        <a:graphic>
          <a:graphicData uri="http://schemas.openxmlformats.org/drawingml/2006/table">
            <a:tbl>
              <a:tblPr/>
              <a:tblGrid>
                <a:gridCol w="2385242">
                  <a:extLst>
                    <a:ext uri="{9D8B030D-6E8A-4147-A177-3AD203B41FA5}">
                      <a16:colId xmlns:a16="http://schemas.microsoft.com/office/drawing/2014/main" xmlns="" val="2173281028"/>
                    </a:ext>
                  </a:extLst>
                </a:gridCol>
                <a:gridCol w="757220">
                  <a:extLst>
                    <a:ext uri="{9D8B030D-6E8A-4147-A177-3AD203B41FA5}">
                      <a16:colId xmlns:a16="http://schemas.microsoft.com/office/drawing/2014/main" xmlns="" val="3251708183"/>
                    </a:ext>
                  </a:extLst>
                </a:gridCol>
                <a:gridCol w="1034867">
                  <a:extLst>
                    <a:ext uri="{9D8B030D-6E8A-4147-A177-3AD203B41FA5}">
                      <a16:colId xmlns:a16="http://schemas.microsoft.com/office/drawing/2014/main" xmlns="" val="1171989565"/>
                    </a:ext>
                  </a:extLst>
                </a:gridCol>
                <a:gridCol w="1034867">
                  <a:extLst>
                    <a:ext uri="{9D8B030D-6E8A-4147-A177-3AD203B41FA5}">
                      <a16:colId xmlns:a16="http://schemas.microsoft.com/office/drawing/2014/main" xmlns="" val="2935560274"/>
                    </a:ext>
                  </a:extLst>
                </a:gridCol>
                <a:gridCol w="1817327">
                  <a:extLst>
                    <a:ext uri="{9D8B030D-6E8A-4147-A177-3AD203B41FA5}">
                      <a16:colId xmlns:a16="http://schemas.microsoft.com/office/drawing/2014/main" xmlns="" val="3098549657"/>
                    </a:ext>
                  </a:extLst>
                </a:gridCol>
                <a:gridCol w="757220">
                  <a:extLst>
                    <a:ext uri="{9D8B030D-6E8A-4147-A177-3AD203B41FA5}">
                      <a16:colId xmlns:a16="http://schemas.microsoft.com/office/drawing/2014/main" xmlns="" val="2100041519"/>
                    </a:ext>
                  </a:extLst>
                </a:gridCol>
                <a:gridCol w="757220">
                  <a:extLst>
                    <a:ext uri="{9D8B030D-6E8A-4147-A177-3AD203B41FA5}">
                      <a16:colId xmlns:a16="http://schemas.microsoft.com/office/drawing/2014/main" xmlns="" val="1108231564"/>
                    </a:ext>
                  </a:extLst>
                </a:gridCol>
                <a:gridCol w="757220">
                  <a:extLst>
                    <a:ext uri="{9D8B030D-6E8A-4147-A177-3AD203B41FA5}">
                      <a16:colId xmlns:a16="http://schemas.microsoft.com/office/drawing/2014/main" xmlns="" val="3306593383"/>
                    </a:ext>
                  </a:extLst>
                </a:gridCol>
                <a:gridCol w="757220">
                  <a:extLst>
                    <a:ext uri="{9D8B030D-6E8A-4147-A177-3AD203B41FA5}">
                      <a16:colId xmlns:a16="http://schemas.microsoft.com/office/drawing/2014/main" xmlns="" val="312497239"/>
                    </a:ext>
                  </a:extLst>
                </a:gridCol>
              </a:tblGrid>
              <a:tr h="189305"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INGRESSOS</a:t>
                      </a: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DESPESES</a:t>
                      </a: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48763662"/>
                  </a:ext>
                </a:extLst>
              </a:tr>
              <a:tr h="18930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Quotes Socis i col.laboradors</a:t>
                      </a: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13.700,00</a:t>
                      </a: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Aprovisionaments</a:t>
                      </a: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5.405,00</a:t>
                      </a: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3749137"/>
                  </a:ext>
                </a:extLst>
              </a:tr>
              <a:tr h="189305"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Aportacions d'altres Entitats</a:t>
                      </a: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Sous i Salaris (**)</a:t>
                      </a: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18.790,00</a:t>
                      </a: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34435157"/>
                  </a:ext>
                </a:extLst>
              </a:tr>
              <a:tr h="189305"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 Donatius</a:t>
                      </a: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21.000,00</a:t>
                      </a: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Seguretat Social</a:t>
                      </a: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6.930,00</a:t>
                      </a: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25.720,00</a:t>
                      </a: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96803285"/>
                  </a:ext>
                </a:extLst>
              </a:tr>
              <a:tr h="189305"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Subv, Oficials</a:t>
                      </a: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24.000,00</a:t>
                      </a: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Gestoria</a:t>
                      </a: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1.495,00</a:t>
                      </a: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52122123"/>
                  </a:ext>
                </a:extLst>
              </a:tr>
              <a:tr h="189305"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Ingressos Loteries </a:t>
                      </a: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2.000,00</a:t>
                      </a: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Lloguers despatx</a:t>
                      </a: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950,00</a:t>
                      </a: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13930850"/>
                  </a:ext>
                </a:extLst>
              </a:tr>
              <a:tr h="189305"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Altres Ingressos </a:t>
                      </a: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1.000,00</a:t>
                      </a: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Serveis Professionals</a:t>
                      </a: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8.400,00</a:t>
                      </a: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20166523"/>
                  </a:ext>
                </a:extLst>
              </a:tr>
              <a:tr h="189305"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Despeses viatges i desplaç. </a:t>
                      </a: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2.000,00</a:t>
                      </a: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68817630"/>
                  </a:ext>
                </a:extLst>
              </a:tr>
              <a:tr h="189305"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61.700,00</a:t>
                      </a: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Publicitat i Franqueig</a:t>
                      </a: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4.000,00</a:t>
                      </a: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15076047"/>
                  </a:ext>
                </a:extLst>
              </a:tr>
              <a:tr h="189305"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Projectes i Publicacions </a:t>
                      </a: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1.250,00</a:t>
                      </a: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93631407"/>
                  </a:ext>
                </a:extLst>
              </a:tr>
              <a:tr h="189305">
                <a:tc>
                  <a:txBody>
                    <a:bodyPr/>
                    <a:lstStyle/>
                    <a:p>
                      <a:pPr algn="l" fontAlgn="b"/>
                      <a:endParaRPr lang="ca-E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Telèfons</a:t>
                      </a: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1.550,00</a:t>
                      </a: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57294242"/>
                  </a:ext>
                </a:extLst>
              </a:tr>
              <a:tr h="189305"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Assegurances</a:t>
                      </a: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730,00</a:t>
                      </a: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0595412"/>
                  </a:ext>
                </a:extLst>
              </a:tr>
              <a:tr h="189305"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Despeses Pis Acollida (***)</a:t>
                      </a: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6.700,00</a:t>
                      </a: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25812008"/>
                  </a:ext>
                </a:extLst>
              </a:tr>
              <a:tr h="189305"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Despeses Noves Delegacions </a:t>
                      </a: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2.700,00</a:t>
                      </a: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76837655"/>
                  </a:ext>
                </a:extLst>
              </a:tr>
              <a:tr h="189305"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Despeses bancaries</a:t>
                      </a: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800,00</a:t>
                      </a: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93644235"/>
                  </a:ext>
                </a:extLst>
              </a:tr>
              <a:tr h="189305"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16889934"/>
                  </a:ext>
                </a:extLst>
              </a:tr>
              <a:tr h="189305"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61.700,00</a:t>
                      </a: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70475267"/>
                  </a:ext>
                </a:extLst>
              </a:tr>
              <a:tr h="189305"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71883243"/>
                  </a:ext>
                </a:extLst>
              </a:tr>
              <a:tr h="189305"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Diferencia Ingressos-Despeses</a:t>
                      </a: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(***) - Corresponen a les despeses no cobertes dels pisos d'acollida, sense</a:t>
                      </a: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65214291"/>
                  </a:ext>
                </a:extLst>
              </a:tr>
              <a:tr h="189305"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ca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incloure cost salarial únicament despeses (neteja, reparacions, </a:t>
                      </a:r>
                      <a:r>
                        <a:rPr lang="ca-E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submin</a:t>
                      </a:r>
                      <a:r>
                        <a:rPr lang="ca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.,  etc.)</a:t>
                      </a:r>
                    </a:p>
                  </a:txBody>
                  <a:tcPr marL="9465" marR="9465" marT="94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93295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372414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600" b="1" dirty="0">
                <a:solidFill>
                  <a:schemeClr val="accent1"/>
                </a:solidFill>
                <a:latin typeface="+mn-lt"/>
              </a:rPr>
              <a:t>MEMÒRIA D’ACTIVITATS 2016</a:t>
            </a:r>
            <a:endParaRPr lang="ca-ES" sz="3600" b="1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a-ES" b="1" i="1" dirty="0">
              <a:solidFill>
                <a:schemeClr val="accent2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9750" y="4455620"/>
            <a:ext cx="2545326" cy="178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0778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Suport</a:t>
            </a:r>
            <a:r>
              <a:rPr lang="es-ES" sz="36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36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Psicològic</a:t>
            </a:r>
            <a:r>
              <a:rPr lang="es-ES" sz="36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a </a:t>
            </a:r>
            <a:r>
              <a:rPr lang="es-ES" sz="36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pacients</a:t>
            </a:r>
            <a:r>
              <a:rPr lang="es-ES" sz="36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i </a:t>
            </a:r>
            <a:r>
              <a:rPr lang="es-ES" sz="36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familiars</a:t>
            </a:r>
            <a:endParaRPr lang="ca-ES" sz="3600" b="1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1210" y="754381"/>
            <a:ext cx="1474470" cy="982979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868680" y="1845734"/>
            <a:ext cx="10287000" cy="4023360"/>
          </a:xfrm>
        </p:spPr>
        <p:txBody>
          <a:bodyPr>
            <a:normAutofit/>
          </a:bodyPr>
          <a:lstStyle/>
          <a:p>
            <a:pPr marL="356235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trasplantament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hepàtic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suposat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per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molts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pacients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fort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impacte a les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seves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vides a     tres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nivells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físic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emocional i social.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Degut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procés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la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malatia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la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qualitat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vida en un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moment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altre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d’aquestes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persones es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veu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afectada en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qualsevol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d’aquests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tres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nivells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ca-E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S" dirty="0"/>
              <a:t>     El </a:t>
            </a:r>
            <a:r>
              <a:rPr lang="es-ES" dirty="0" err="1"/>
              <a:t>servei</a:t>
            </a:r>
            <a:r>
              <a:rPr lang="es-ES" dirty="0"/>
              <a:t> de </a:t>
            </a:r>
            <a:r>
              <a:rPr lang="es-ES" dirty="0" err="1"/>
              <a:t>suport</a:t>
            </a:r>
            <a:r>
              <a:rPr lang="es-ES" dirty="0"/>
              <a:t> </a:t>
            </a:r>
            <a:r>
              <a:rPr lang="es-ES" dirty="0" err="1"/>
              <a:t>psicològic</a:t>
            </a:r>
            <a:r>
              <a:rPr lang="es-ES" dirty="0"/>
              <a:t> </a:t>
            </a:r>
            <a:r>
              <a:rPr lang="es-ES" dirty="0" err="1"/>
              <a:t>ofereix</a:t>
            </a:r>
            <a:r>
              <a:rPr lang="es-ES" dirty="0"/>
              <a:t>:</a:t>
            </a:r>
            <a:endParaRPr lang="ca-ES" dirty="0"/>
          </a:p>
          <a:p>
            <a:pPr>
              <a:buFont typeface="Wingdings" panose="05000000000000000000" pitchFamily="2" charset="2"/>
              <a:buChar char="q"/>
            </a:pPr>
            <a:r>
              <a:rPr lang="es-ES" dirty="0"/>
              <a:t>   </a:t>
            </a:r>
            <a:r>
              <a:rPr lang="es-ES" dirty="0" err="1"/>
              <a:t>Psicoteràpia</a:t>
            </a:r>
            <a:endParaRPr lang="es-ES" dirty="0"/>
          </a:p>
          <a:p>
            <a:pPr lvl="0">
              <a:buFont typeface="Wingdings" panose="05000000000000000000" pitchFamily="2" charset="2"/>
              <a:buChar char="q"/>
            </a:pPr>
            <a:r>
              <a:rPr lang="es-ES" dirty="0"/>
              <a:t>   </a:t>
            </a:r>
            <a:r>
              <a:rPr lang="es-ES" dirty="0" err="1"/>
              <a:t>Assessorament</a:t>
            </a:r>
            <a:r>
              <a:rPr lang="es-ES" dirty="0"/>
              <a:t> </a:t>
            </a:r>
            <a:r>
              <a:rPr lang="es-ES" dirty="0" err="1"/>
              <a:t>psicològic</a:t>
            </a:r>
            <a:endParaRPr lang="ca-ES" dirty="0"/>
          </a:p>
          <a:p>
            <a:pPr lvl="0">
              <a:buFont typeface="Wingdings" panose="05000000000000000000" pitchFamily="2" charset="2"/>
              <a:buChar char="q"/>
            </a:pPr>
            <a:r>
              <a:rPr lang="es-ES" dirty="0"/>
              <a:t>   </a:t>
            </a:r>
            <a:r>
              <a:rPr lang="es-ES" dirty="0" err="1"/>
              <a:t>Artteràpia</a:t>
            </a:r>
            <a:endParaRPr lang="ca-ES" dirty="0"/>
          </a:p>
          <a:p>
            <a:pPr lvl="0">
              <a:buFont typeface="Wingdings" panose="05000000000000000000" pitchFamily="2" charset="2"/>
              <a:buChar char="q"/>
            </a:pPr>
            <a:r>
              <a:rPr lang="es-ES" dirty="0"/>
              <a:t>   </a:t>
            </a:r>
            <a:r>
              <a:rPr lang="es-ES" dirty="0" err="1"/>
              <a:t>Grups</a:t>
            </a:r>
            <a:r>
              <a:rPr lang="es-ES" dirty="0"/>
              <a:t> </a:t>
            </a:r>
            <a:r>
              <a:rPr lang="es-ES" dirty="0" err="1"/>
              <a:t>d’ajuda</a:t>
            </a:r>
            <a:r>
              <a:rPr lang="es-ES" dirty="0"/>
              <a:t> </a:t>
            </a:r>
            <a:r>
              <a:rPr lang="es-ES" dirty="0" err="1"/>
              <a:t>mútua</a:t>
            </a:r>
            <a:r>
              <a:rPr lang="es-ES" dirty="0"/>
              <a:t> (GAM)</a:t>
            </a:r>
            <a:endParaRPr lang="ca-ES" dirty="0"/>
          </a:p>
          <a:p>
            <a:r>
              <a:rPr lang="es-ES" b="1" i="1" dirty="0"/>
              <a:t>                                  </a:t>
            </a:r>
            <a:r>
              <a:rPr lang="es-ES" b="1" i="1" u="sng" dirty="0" err="1"/>
              <a:t>Durant</a:t>
            </a:r>
            <a:r>
              <a:rPr lang="es-ES" b="1" i="1" u="sng" dirty="0"/>
              <a:t> </a:t>
            </a:r>
            <a:r>
              <a:rPr lang="es-ES" b="1" i="1" u="sng" dirty="0" err="1"/>
              <a:t>l’any</a:t>
            </a:r>
            <a:r>
              <a:rPr lang="es-ES" b="1" i="1" u="sng" dirty="0"/>
              <a:t> 2016 </a:t>
            </a:r>
            <a:r>
              <a:rPr lang="es-ES" b="1" i="1" u="sng" dirty="0" err="1"/>
              <a:t>s’ha</a:t>
            </a:r>
            <a:r>
              <a:rPr lang="es-ES" b="1" i="1" u="sng" dirty="0"/>
              <a:t> </a:t>
            </a:r>
            <a:r>
              <a:rPr lang="es-ES" b="1" i="1" u="sng" dirty="0" err="1"/>
              <a:t>donat</a:t>
            </a:r>
            <a:r>
              <a:rPr lang="es-ES" b="1" i="1" u="sng" dirty="0"/>
              <a:t> </a:t>
            </a:r>
            <a:r>
              <a:rPr lang="es-ES" b="1" i="1" u="sng" dirty="0" err="1"/>
              <a:t>assistència</a:t>
            </a:r>
            <a:r>
              <a:rPr lang="es-ES" b="1" i="1" u="sng" dirty="0"/>
              <a:t> a 33 visites</a:t>
            </a:r>
            <a:endParaRPr lang="ca-ES" u="sng" dirty="0"/>
          </a:p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xmlns="" val="151116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s-ES" sz="3600" b="1" i="1">
                <a:solidFill>
                  <a:schemeClr val="accent1">
                    <a:lumMod val="60000"/>
                    <a:lumOff val="40000"/>
                  </a:schemeClr>
                </a:solidFill>
              </a:rPr>
              <a:t>Suport Social i Voluntariat</a:t>
            </a:r>
            <a:endParaRPr lang="ca-ES" sz="3600" b="1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1210" y="754381"/>
            <a:ext cx="1474470" cy="982979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/>
          <a:lstStyle/>
          <a:p>
            <a:r>
              <a:rPr lang="es-ES" dirty="0" err="1"/>
              <a:t>Durant</a:t>
            </a:r>
            <a:r>
              <a:rPr lang="es-ES" dirty="0"/>
              <a:t> </a:t>
            </a:r>
            <a:r>
              <a:rPr lang="es-ES" dirty="0" err="1"/>
              <a:t>l’any</a:t>
            </a:r>
            <a:r>
              <a:rPr lang="es-ES" dirty="0"/>
              <a:t> 2016, </a:t>
            </a:r>
            <a:r>
              <a:rPr lang="es-ES" b="1" dirty="0" err="1"/>
              <a:t>s</a:t>
            </a:r>
            <a:r>
              <a:rPr lang="es-ES" dirty="0" err="1"/>
              <a:t>’</a:t>
            </a:r>
            <a:r>
              <a:rPr lang="es-ES" b="1" dirty="0" err="1"/>
              <a:t>han</a:t>
            </a:r>
            <a:r>
              <a:rPr lang="es-ES" b="1" dirty="0"/>
              <a:t> </a:t>
            </a:r>
            <a:r>
              <a:rPr lang="es-ES" b="1" dirty="0" err="1"/>
              <a:t>realitzat</a:t>
            </a:r>
            <a:r>
              <a:rPr lang="es-ES" b="1" dirty="0"/>
              <a:t> 362 visites a </a:t>
            </a:r>
            <a:r>
              <a:rPr lang="es-ES" b="1" dirty="0" err="1"/>
              <a:t>malalts</a:t>
            </a:r>
            <a:r>
              <a:rPr lang="es-ES" b="1" dirty="0"/>
              <a:t> </a:t>
            </a:r>
            <a:r>
              <a:rPr lang="es-ES" b="1" dirty="0" err="1"/>
              <a:t>ingressats</a:t>
            </a:r>
            <a:r>
              <a:rPr lang="es-ES" dirty="0"/>
              <a:t>, </a:t>
            </a:r>
            <a:r>
              <a:rPr lang="es-ES" dirty="0" err="1"/>
              <a:t>oferint</a:t>
            </a:r>
            <a:r>
              <a:rPr lang="es-ES" dirty="0"/>
              <a:t>-los el </a:t>
            </a:r>
            <a:r>
              <a:rPr lang="es-ES" dirty="0" err="1"/>
              <a:t>nostre</a:t>
            </a:r>
            <a:r>
              <a:rPr lang="es-ES" dirty="0"/>
              <a:t> </a:t>
            </a:r>
          </a:p>
          <a:p>
            <a:r>
              <a:rPr lang="es-ES" dirty="0" err="1"/>
              <a:t>acompanyament</a:t>
            </a:r>
            <a:r>
              <a:rPr lang="es-ES" dirty="0"/>
              <a:t> </a:t>
            </a:r>
            <a:r>
              <a:rPr lang="es-ES" dirty="0" err="1"/>
              <a:t>amb</a:t>
            </a:r>
            <a:r>
              <a:rPr lang="es-ES" dirty="0"/>
              <a:t> </a:t>
            </a:r>
            <a:r>
              <a:rPr lang="es-ES" dirty="0" err="1"/>
              <a:t>ells</a:t>
            </a:r>
            <a:r>
              <a:rPr lang="es-ES" dirty="0"/>
              <a:t> i </a:t>
            </a:r>
            <a:r>
              <a:rPr lang="es-ES" dirty="0" err="1"/>
              <a:t>llurs</a:t>
            </a:r>
            <a:r>
              <a:rPr lang="es-ES" dirty="0"/>
              <a:t> </a:t>
            </a:r>
            <a:r>
              <a:rPr lang="es-ES" dirty="0" err="1"/>
              <a:t>famílies</a:t>
            </a:r>
            <a:r>
              <a:rPr lang="es-ES" dirty="0"/>
              <a:t>. </a:t>
            </a:r>
            <a:endParaRPr lang="ca-ES" dirty="0"/>
          </a:p>
          <a:p>
            <a:r>
              <a:rPr lang="es-ES" dirty="0"/>
              <a:t>          Les visites han </a:t>
            </a:r>
            <a:r>
              <a:rPr lang="es-ES" dirty="0" err="1"/>
              <a:t>tingut</a:t>
            </a:r>
            <a:r>
              <a:rPr lang="es-ES" dirty="0"/>
              <a:t> </a:t>
            </a:r>
            <a:r>
              <a:rPr lang="es-ES" dirty="0" err="1"/>
              <a:t>lloc</a:t>
            </a:r>
            <a:r>
              <a:rPr lang="es-ES" dirty="0"/>
              <a:t> en </a:t>
            </a:r>
            <a:r>
              <a:rPr lang="es-ES" dirty="0" err="1"/>
              <a:t>els</a:t>
            </a:r>
            <a:r>
              <a:rPr lang="es-ES" dirty="0"/>
              <a:t> </a:t>
            </a:r>
            <a:r>
              <a:rPr lang="es-ES" dirty="0" err="1"/>
              <a:t>següents</a:t>
            </a:r>
            <a:r>
              <a:rPr lang="es-ES" dirty="0"/>
              <a:t> </a:t>
            </a:r>
            <a:r>
              <a:rPr lang="es-ES" dirty="0" err="1"/>
              <a:t>hospitals</a:t>
            </a:r>
            <a:r>
              <a:rPr lang="es-ES" dirty="0"/>
              <a:t>: </a:t>
            </a:r>
            <a:endParaRPr lang="ca-ES" dirty="0"/>
          </a:p>
          <a:p>
            <a:r>
              <a:rPr lang="es-ES" dirty="0"/>
              <a:t>              Hospital </a:t>
            </a:r>
            <a:r>
              <a:rPr lang="es-ES" dirty="0" err="1"/>
              <a:t>Clínic</a:t>
            </a:r>
            <a:r>
              <a:rPr lang="es-ES" dirty="0"/>
              <a:t> de Barcelona				 </a:t>
            </a:r>
            <a:r>
              <a:rPr lang="es-ES" b="1" dirty="0"/>
              <a:t> 51 visites</a:t>
            </a:r>
            <a:endParaRPr lang="ca-ES" dirty="0"/>
          </a:p>
          <a:p>
            <a:r>
              <a:rPr lang="es-ES" dirty="0"/>
              <a:t>              Hospital de la </a:t>
            </a:r>
            <a:r>
              <a:rPr lang="es-ES" dirty="0" err="1"/>
              <a:t>Vall</a:t>
            </a:r>
            <a:r>
              <a:rPr lang="es-ES" dirty="0"/>
              <a:t> </a:t>
            </a:r>
            <a:r>
              <a:rPr lang="es-ES" dirty="0" err="1"/>
              <a:t>d’Hebron</a:t>
            </a:r>
            <a:r>
              <a:rPr lang="es-ES" dirty="0"/>
              <a:t>				</a:t>
            </a:r>
            <a:r>
              <a:rPr lang="es-ES" b="1" dirty="0"/>
              <a:t>165 visites</a:t>
            </a:r>
            <a:endParaRPr lang="ca-ES" dirty="0"/>
          </a:p>
          <a:p>
            <a:r>
              <a:rPr lang="es-ES" dirty="0"/>
              <a:t>              Hospital </a:t>
            </a:r>
            <a:r>
              <a:rPr lang="es-ES" dirty="0" err="1"/>
              <a:t>Universitari</a:t>
            </a:r>
            <a:r>
              <a:rPr lang="es-ES" dirty="0"/>
              <a:t> de </a:t>
            </a:r>
            <a:r>
              <a:rPr lang="es-ES" dirty="0" err="1"/>
              <a:t>Bellvitge</a:t>
            </a:r>
            <a:r>
              <a:rPr lang="es-ES" dirty="0"/>
              <a:t>				</a:t>
            </a:r>
            <a:r>
              <a:rPr lang="es-ES" b="1" dirty="0"/>
              <a:t>146 visites</a:t>
            </a:r>
            <a:endParaRPr lang="ca-ES" dirty="0"/>
          </a:p>
          <a:p>
            <a:r>
              <a:rPr lang="es-ES" dirty="0"/>
              <a:t> </a:t>
            </a:r>
            <a:endParaRPr lang="ca-ES" dirty="0"/>
          </a:p>
          <a:p>
            <a:endParaRPr lang="ca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8438" y="4663774"/>
            <a:ext cx="1833302" cy="120531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8975" y="4663775"/>
            <a:ext cx="2279470" cy="120531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5667" y="4599059"/>
            <a:ext cx="1925536" cy="127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5979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Suport</a:t>
            </a:r>
            <a:r>
              <a:rPr lang="es-ES" sz="36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Social i </a:t>
            </a:r>
            <a:r>
              <a:rPr lang="es-ES" sz="36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Voluntariat</a:t>
            </a:r>
            <a:endParaRPr lang="ca-ES" sz="3600" b="1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1210" y="754381"/>
            <a:ext cx="1474470" cy="982979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En </a:t>
            </a:r>
            <a:r>
              <a:rPr lang="es-ES" dirty="0" err="1"/>
              <a:t>aquest</a:t>
            </a:r>
            <a:r>
              <a:rPr lang="es-ES" dirty="0"/>
              <a:t> </a:t>
            </a:r>
            <a:r>
              <a:rPr lang="es-ES" dirty="0" err="1"/>
              <a:t>àmbit</a:t>
            </a:r>
            <a:r>
              <a:rPr lang="es-ES" dirty="0"/>
              <a:t> </a:t>
            </a:r>
            <a:r>
              <a:rPr lang="es-ES" dirty="0" err="1"/>
              <a:t>s’ha</a:t>
            </a:r>
            <a:r>
              <a:rPr lang="es-ES" dirty="0"/>
              <a:t> </a:t>
            </a:r>
            <a:r>
              <a:rPr lang="es-ES" dirty="0" err="1"/>
              <a:t>fet</a:t>
            </a:r>
            <a:r>
              <a:rPr lang="es-ES" dirty="0"/>
              <a:t> </a:t>
            </a:r>
            <a:r>
              <a:rPr lang="es-ES" dirty="0" err="1"/>
              <a:t>acompanyament</a:t>
            </a:r>
            <a:r>
              <a:rPr lang="es-ES" dirty="0"/>
              <a:t> a  </a:t>
            </a:r>
            <a:r>
              <a:rPr lang="es-ES" b="1" dirty="0"/>
              <a:t>12 </a:t>
            </a:r>
            <a:r>
              <a:rPr lang="es-ES" b="1" dirty="0" err="1"/>
              <a:t>pacients</a:t>
            </a:r>
            <a:r>
              <a:rPr lang="es-ES" dirty="0"/>
              <a:t>, </a:t>
            </a:r>
            <a:r>
              <a:rPr lang="es-ES" dirty="0" err="1"/>
              <a:t>amb</a:t>
            </a:r>
            <a:r>
              <a:rPr lang="es-ES" dirty="0"/>
              <a:t> un </a:t>
            </a:r>
            <a:r>
              <a:rPr lang="es-ES" dirty="0" err="1"/>
              <a:t>nivell</a:t>
            </a:r>
            <a:r>
              <a:rPr lang="es-ES" dirty="0"/>
              <a:t> de </a:t>
            </a:r>
            <a:r>
              <a:rPr lang="es-ES" dirty="0" err="1"/>
              <a:t>satisfacció</a:t>
            </a:r>
            <a:r>
              <a:rPr lang="es-ES" dirty="0"/>
              <a:t> del 100% </a:t>
            </a:r>
            <a:r>
              <a:rPr lang="es-ES" dirty="0" err="1"/>
              <a:t>segons</a:t>
            </a:r>
            <a:r>
              <a:rPr lang="es-ES" dirty="0"/>
              <a:t> </a:t>
            </a:r>
            <a:r>
              <a:rPr lang="es-ES" dirty="0" err="1"/>
              <a:t>estudi</a:t>
            </a:r>
            <a:r>
              <a:rPr lang="es-ES" dirty="0"/>
              <a:t> de </a:t>
            </a:r>
            <a:r>
              <a:rPr lang="es-ES" dirty="0" err="1"/>
              <a:t>l’Hospital</a:t>
            </a:r>
            <a:r>
              <a:rPr lang="es-ES" dirty="0"/>
              <a:t> </a:t>
            </a:r>
            <a:r>
              <a:rPr lang="es-ES" dirty="0" err="1"/>
              <a:t>Universitari</a:t>
            </a:r>
            <a:r>
              <a:rPr lang="es-ES" dirty="0"/>
              <a:t> de </a:t>
            </a:r>
            <a:r>
              <a:rPr lang="es-ES" dirty="0" err="1"/>
              <a:t>Bellvitge</a:t>
            </a:r>
            <a:r>
              <a:rPr lang="es-ES" dirty="0"/>
              <a:t>, que </a:t>
            </a:r>
            <a:r>
              <a:rPr lang="es-ES" dirty="0" err="1"/>
              <a:t>agraeixen</a:t>
            </a:r>
            <a:r>
              <a:rPr lang="es-ES" dirty="0"/>
              <a:t>  </a:t>
            </a:r>
            <a:r>
              <a:rPr lang="es-ES" dirty="0" err="1"/>
              <a:t>l’acompanyament</a:t>
            </a:r>
            <a:r>
              <a:rPr lang="es-ES" dirty="0"/>
              <a:t> </a:t>
            </a:r>
            <a:r>
              <a:rPr lang="es-ES" dirty="0" err="1"/>
              <a:t>d’una</a:t>
            </a:r>
            <a:r>
              <a:rPr lang="es-ES" dirty="0"/>
              <a:t> </a:t>
            </a:r>
            <a:r>
              <a:rPr lang="es-ES" dirty="0" err="1"/>
              <a:t>altra</a:t>
            </a:r>
            <a:r>
              <a:rPr lang="es-ES" dirty="0"/>
              <a:t> persona, ja trasplantada, que </a:t>
            </a:r>
            <a:r>
              <a:rPr lang="es-ES" dirty="0" err="1"/>
              <a:t>els</a:t>
            </a:r>
            <a:r>
              <a:rPr lang="es-ES" dirty="0"/>
              <a:t> anima en la </a:t>
            </a:r>
            <a:r>
              <a:rPr lang="es-ES" dirty="0" err="1"/>
              <a:t>seva</a:t>
            </a:r>
            <a:r>
              <a:rPr lang="es-ES" dirty="0"/>
              <a:t> </a:t>
            </a:r>
            <a:r>
              <a:rPr lang="es-ES" dirty="0" err="1"/>
              <a:t>experiència</a:t>
            </a:r>
            <a:r>
              <a:rPr lang="es-ES" dirty="0"/>
              <a:t>. </a:t>
            </a:r>
            <a:endParaRPr lang="ca-ES" dirty="0"/>
          </a:p>
          <a:p>
            <a:r>
              <a:rPr lang="es-ES" dirty="0" err="1"/>
              <a:t>Aquest</a:t>
            </a:r>
            <a:r>
              <a:rPr lang="es-ES" dirty="0"/>
              <a:t> programa que </a:t>
            </a:r>
            <a:r>
              <a:rPr lang="es-ES" dirty="0" err="1"/>
              <a:t>hem</a:t>
            </a:r>
            <a:r>
              <a:rPr lang="es-ES" dirty="0"/>
              <a:t> </a:t>
            </a:r>
            <a:r>
              <a:rPr lang="es-ES" dirty="0" err="1"/>
              <a:t>implantat</a:t>
            </a:r>
            <a:r>
              <a:rPr lang="es-ES" dirty="0"/>
              <a:t> en el Hospital </a:t>
            </a:r>
            <a:r>
              <a:rPr lang="es-ES" dirty="0" err="1"/>
              <a:t>Universitari</a:t>
            </a:r>
            <a:r>
              <a:rPr lang="es-ES" dirty="0"/>
              <a:t> de </a:t>
            </a:r>
            <a:r>
              <a:rPr lang="es-ES" dirty="0" err="1"/>
              <a:t>Bellvitge,es</a:t>
            </a:r>
            <a:r>
              <a:rPr lang="es-ES" dirty="0"/>
              <a:t> </a:t>
            </a:r>
            <a:r>
              <a:rPr lang="es-ES" dirty="0" err="1"/>
              <a:t>vol</a:t>
            </a:r>
            <a:r>
              <a:rPr lang="es-ES" dirty="0"/>
              <a:t> replicar a </a:t>
            </a:r>
            <a:r>
              <a:rPr lang="es-ES" dirty="0" err="1"/>
              <a:t>l’Hospital</a:t>
            </a:r>
            <a:r>
              <a:rPr lang="es-ES" dirty="0"/>
              <a:t> </a:t>
            </a:r>
            <a:r>
              <a:rPr lang="es-ES" dirty="0" err="1"/>
              <a:t>Universitari</a:t>
            </a:r>
            <a:r>
              <a:rPr lang="es-ES" dirty="0"/>
              <a:t> Vall </a:t>
            </a:r>
            <a:r>
              <a:rPr lang="es-ES" dirty="0" err="1"/>
              <a:t>d’Hebron</a:t>
            </a:r>
            <a:r>
              <a:rPr lang="es-ES" dirty="0"/>
              <a:t> i </a:t>
            </a:r>
            <a:r>
              <a:rPr lang="es-ES" dirty="0" err="1"/>
              <a:t>l’Hospital</a:t>
            </a:r>
            <a:r>
              <a:rPr lang="es-ES" dirty="0"/>
              <a:t> </a:t>
            </a:r>
            <a:r>
              <a:rPr lang="es-ES" dirty="0" err="1"/>
              <a:t>Universitari</a:t>
            </a:r>
            <a:r>
              <a:rPr lang="es-ES" dirty="0"/>
              <a:t> </a:t>
            </a:r>
            <a:r>
              <a:rPr lang="es-ES" dirty="0" err="1"/>
              <a:t>Clínic</a:t>
            </a:r>
            <a:r>
              <a:rPr lang="es-ES" dirty="0"/>
              <a:t>.</a:t>
            </a:r>
            <a:endParaRPr lang="ca-ES" dirty="0"/>
          </a:p>
          <a:p>
            <a:endParaRPr lang="ca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130" y="3603008"/>
            <a:ext cx="4286771" cy="270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27447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ción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1028</TotalTime>
  <Words>1216</Words>
  <Application>Microsoft Office PowerPoint</Application>
  <PresentationFormat>Personalizado</PresentationFormat>
  <Paragraphs>469</Paragraphs>
  <Slides>40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1" baseType="lpstr">
      <vt:lpstr>Retrospección</vt:lpstr>
      <vt:lpstr>ASSEMBLEA ORDINÀRIA DE L’ASSOCIACIÓ DE TRASPLANTATS HEPÀTICS DE CATALUNYA                         21 d’abril del 2017</vt:lpstr>
      <vt:lpstr>COMPTES DE RESULTATS I BALANÇ 2016  PRESSUPOST 2017</vt:lpstr>
      <vt:lpstr>Comptes de Resultats a 31 desembre 2016 </vt:lpstr>
      <vt:lpstr>Balanç de situació 2016 </vt:lpstr>
      <vt:lpstr>Pressupost 2017</vt:lpstr>
      <vt:lpstr>MEMÒRIA D’ACTIVITATS 2016</vt:lpstr>
      <vt:lpstr>Suport Psicològic a pacients i familiars</vt:lpstr>
      <vt:lpstr>Suport Social i Voluntariat</vt:lpstr>
      <vt:lpstr>Suport Social i Voluntariat</vt:lpstr>
      <vt:lpstr>Pisos d’acollida</vt:lpstr>
      <vt:lpstr>Pisos d’acollida</vt:lpstr>
      <vt:lpstr>Pisos d’acollida</vt:lpstr>
      <vt:lpstr>ACTIVITATS DE SENSIBILITZACIÓ I PROMOCIÓ DE LA DONACIÓ D’ORGANS I TEIXITS</vt:lpstr>
      <vt:lpstr>Activitats</vt:lpstr>
      <vt:lpstr>Creació lema ATHC. Samarretes </vt:lpstr>
      <vt:lpstr>XERRADES, JORNADES,CONFERÈNCIES,ACTES</vt:lpstr>
      <vt:lpstr>Activitats</vt:lpstr>
      <vt:lpstr>Activitats</vt:lpstr>
      <vt:lpstr>Activitats</vt:lpstr>
      <vt:lpstr>ALTRES ACTIVITATS</vt:lpstr>
      <vt:lpstr>Activitats</vt:lpstr>
      <vt:lpstr>Activitats</vt:lpstr>
      <vt:lpstr>Entrevistes i notícies publicades</vt:lpstr>
      <vt:lpstr>Nou logos. Nova web</vt:lpstr>
      <vt:lpstr>Xarxes socials</vt:lpstr>
      <vt:lpstr>OBJECTIUS 2017</vt:lpstr>
      <vt:lpstr>Objectius 2017</vt:lpstr>
      <vt:lpstr>PROPERES ACTIVITATS </vt:lpstr>
      <vt:lpstr>Fira d’Entitats de Voluntariat de Girona- 22 d’abril</vt:lpstr>
      <vt:lpstr>I Caminada ATHC: Caminem junts… 21 de maig</vt:lpstr>
      <vt:lpstr>Fires de Maig de Vilafranca del Penedès. 12-14 maig</vt:lpstr>
      <vt:lpstr>         Xerrada per promoure la donació d’òrgans i teixits         a l’Espai DEMO de Vilafranca del Penedès- 13 de maig</vt:lpstr>
      <vt:lpstr>          Xerrada sobre l’Hepatitis a Cotxeres de Sants- 25 de maig</vt:lpstr>
      <vt:lpstr>Dia del Donant- 7 de juny</vt:lpstr>
      <vt:lpstr>Caminada d’agraïment al donant 11 de juny</vt:lpstr>
      <vt:lpstr>Foro Premis Albert Jovell – Madrid. 13 de juny</vt:lpstr>
      <vt:lpstr>Trobada ATHC 2017 – Besalú – 16 de setembre</vt:lpstr>
      <vt:lpstr>Torn d’intervencions i preguntes</vt:lpstr>
      <vt:lpstr>Material promoció ATHC </vt:lpstr>
      <vt:lpstr>   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Comissió de Salut del Parlament de Catalunya  Ponència de l’Avantprojecte de Llei sobre la Universalització de l’Assistència Sanitària</dc:title>
  <dc:creator>JOSEP MARIA MARTINEZ RODRIGUEZ</dc:creator>
  <cp:lastModifiedBy>dani</cp:lastModifiedBy>
  <cp:revision>81</cp:revision>
  <cp:lastPrinted>2017-04-20T11:34:33Z</cp:lastPrinted>
  <dcterms:created xsi:type="dcterms:W3CDTF">2017-03-13T18:55:05Z</dcterms:created>
  <dcterms:modified xsi:type="dcterms:W3CDTF">2017-04-28T10:45:57Z</dcterms:modified>
</cp:coreProperties>
</file>